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handoutMasterIdLst>
    <p:handoutMasterId r:id="rId39"/>
  </p:handoutMasterIdLst>
  <p:sldIdLst>
    <p:sldId id="277" r:id="rId2"/>
    <p:sldId id="487" r:id="rId3"/>
    <p:sldId id="491" r:id="rId4"/>
    <p:sldId id="473" r:id="rId5"/>
    <p:sldId id="350" r:id="rId6"/>
    <p:sldId id="468" r:id="rId7"/>
    <p:sldId id="496" r:id="rId8"/>
    <p:sldId id="488" r:id="rId9"/>
    <p:sldId id="481" r:id="rId10"/>
    <p:sldId id="497" r:id="rId11"/>
    <p:sldId id="498" r:id="rId12"/>
    <p:sldId id="499" r:id="rId13"/>
    <p:sldId id="500" r:id="rId14"/>
    <p:sldId id="363" r:id="rId15"/>
    <p:sldId id="501" r:id="rId16"/>
    <p:sldId id="475" r:id="rId17"/>
    <p:sldId id="474" r:id="rId18"/>
    <p:sldId id="373" r:id="rId19"/>
    <p:sldId id="367" r:id="rId20"/>
    <p:sldId id="362" r:id="rId21"/>
    <p:sldId id="483" r:id="rId22"/>
    <p:sldId id="469" r:id="rId23"/>
    <p:sldId id="470" r:id="rId24"/>
    <p:sldId id="471" r:id="rId25"/>
    <p:sldId id="372" r:id="rId26"/>
    <p:sldId id="493" r:id="rId27"/>
    <p:sldId id="365" r:id="rId28"/>
    <p:sldId id="364" r:id="rId29"/>
    <p:sldId id="485" r:id="rId30"/>
    <p:sldId id="494" r:id="rId31"/>
    <p:sldId id="495" r:id="rId32"/>
    <p:sldId id="492" r:id="rId33"/>
    <p:sldId id="336" r:id="rId34"/>
    <p:sldId id="369" r:id="rId35"/>
    <p:sldId id="287" r:id="rId36"/>
    <p:sldId id="292" r:id="rId37"/>
  </p:sldIdLst>
  <p:sldSz cx="12192000" cy="6858000"/>
  <p:notesSz cx="6858000" cy="9144000"/>
  <p:embeddedFontLst>
    <p:embeddedFont>
      <p:font typeface="Arial Black" pitchFamily="34" charset="0"/>
      <p:bold r:id="rId40"/>
    </p:embeddedFont>
    <p:embeddedFont>
      <p:font typeface="Arial Unicode MS" pitchFamily="34" charset="-128"/>
      <p:regular r:id="rId41"/>
    </p:embeddedFont>
    <p:embeddedFont>
      <p:font typeface="Poppins Light" charset="0"/>
      <p:regular r:id="rId42"/>
      <p:italic r:id="rId43"/>
    </p:embeddedFont>
    <p:embeddedFont>
      <p:font typeface="Poppins Black" charset="0"/>
      <p:bold r:id="rId44"/>
      <p:boldItalic r:id="rId45"/>
    </p:embeddedFont>
    <p:embeddedFont>
      <p:font typeface="Overpass Light" charset="0"/>
      <p:regular r:id="rId46"/>
      <p:italic r:id="rId47"/>
    </p:embeddedFont>
    <p:embeddedFont>
      <p:font typeface="Calibri" pitchFamily="34" charset="0"/>
      <p:regular r:id="rId48"/>
      <p:bold r:id="rId49"/>
      <p:italic r:id="rId50"/>
      <p:boldItalic r:id="rId51"/>
    </p:embeddedFont>
    <p:embeddedFont>
      <p:font typeface="맑은 고딕" pitchFamily="34" charset="-127"/>
      <p:regular r:id="rId52"/>
      <p:bold r:id="rId5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2E01"/>
    <a:srgbClr val="FF9900"/>
    <a:srgbClr val="D21821"/>
    <a:srgbClr val="BE3802"/>
    <a:srgbClr val="FFCC99"/>
    <a:srgbClr val="AB2901"/>
    <a:srgbClr val="AB4201"/>
    <a:srgbClr val="CB6B01"/>
    <a:srgbClr val="AC5600"/>
    <a:srgbClr val="B36B0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8193" autoAdjust="0"/>
  </p:normalViewPr>
  <p:slideViewPr>
    <p:cSldViewPr snapToGrid="0">
      <p:cViewPr>
        <p:scale>
          <a:sx n="75" d="100"/>
          <a:sy n="75" d="100"/>
        </p:scale>
        <p:origin x="-1008" y="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10"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A0087-1A73-47E6-9C71-B45F7FEADE4E}" type="doc">
      <dgm:prSet loTypeId="urn:microsoft.com/office/officeart/2005/8/layout/chevron1" loCatId="process" qsTypeId="urn:microsoft.com/office/officeart/2005/8/quickstyle/simple1" qsCatId="simple" csTypeId="urn:microsoft.com/office/officeart/2005/8/colors/colorful3" csCatId="colorful" phldr="1"/>
      <dgm:spPr/>
    </dgm:pt>
    <dgm:pt modelId="{75A0E058-560B-4C0A-AD7D-CA98A274A360}">
      <dgm:prSet phldrT="[Текст]" custT="1"/>
      <dgm:spPr/>
      <dgm:t>
        <a:bodyPr/>
        <a:lstStyle/>
        <a:p>
          <a:r>
            <a:rPr lang="en-US" sz="1600" dirty="0" smtClean="0">
              <a:latin typeface="Arial Black" pitchFamily="34" charset="0"/>
              <a:cs typeface="Arial" pitchFamily="34" charset="0"/>
            </a:rPr>
            <a:t>IDAC 437</a:t>
          </a:r>
          <a:endParaRPr lang="ru-RU" sz="1600" dirty="0">
            <a:latin typeface="Arial Black" pitchFamily="34" charset="0"/>
            <a:cs typeface="Arial" pitchFamily="34" charset="0"/>
          </a:endParaRPr>
        </a:p>
      </dgm:t>
    </dgm:pt>
    <dgm:pt modelId="{738DDD88-8F36-4BBB-AEBD-4F3774E709B8}" type="parTrans" cxnId="{5697E9D3-EF57-49CE-A77A-B02D4801A37E}">
      <dgm:prSet/>
      <dgm:spPr/>
      <dgm:t>
        <a:bodyPr/>
        <a:lstStyle/>
        <a:p>
          <a:endParaRPr lang="ru-RU"/>
        </a:p>
      </dgm:t>
    </dgm:pt>
    <dgm:pt modelId="{4060505B-9A1C-489E-9536-E445595D8899}" type="sibTrans" cxnId="{5697E9D3-EF57-49CE-A77A-B02D4801A37E}">
      <dgm:prSet/>
      <dgm:spPr/>
      <dgm:t>
        <a:bodyPr/>
        <a:lstStyle/>
        <a:p>
          <a:endParaRPr lang="ru-RU"/>
        </a:p>
      </dgm:t>
    </dgm:pt>
    <dgm:pt modelId="{C8A52BEB-01C4-42B1-8951-83590BEF05FD}">
      <dgm:prSet phldrT="[Текст]" custT="1"/>
      <dgm:spPr/>
      <dgm:t>
        <a:bodyPr/>
        <a:lstStyle/>
        <a:p>
          <a:r>
            <a:rPr lang="en-US" sz="1600" dirty="0" smtClean="0">
              <a:latin typeface="Arial Black" pitchFamily="34" charset="0"/>
            </a:rPr>
            <a:t>IDAC 537</a:t>
          </a:r>
          <a:endParaRPr lang="ru-RU" sz="1600" dirty="0">
            <a:latin typeface="Arial Black" pitchFamily="34" charset="0"/>
          </a:endParaRPr>
        </a:p>
      </dgm:t>
    </dgm:pt>
    <dgm:pt modelId="{6B59BDF7-E746-405B-A588-F74CCB4A8BC7}" type="parTrans" cxnId="{04C6E951-1A41-4593-AE1E-896976CB8BD7}">
      <dgm:prSet/>
      <dgm:spPr/>
      <dgm:t>
        <a:bodyPr/>
        <a:lstStyle/>
        <a:p>
          <a:endParaRPr lang="ru-RU"/>
        </a:p>
      </dgm:t>
    </dgm:pt>
    <dgm:pt modelId="{76487345-B7B5-4506-98EC-FF5193179E2B}" type="sibTrans" cxnId="{04C6E951-1A41-4593-AE1E-896976CB8BD7}">
      <dgm:prSet/>
      <dgm:spPr/>
      <dgm:t>
        <a:bodyPr/>
        <a:lstStyle/>
        <a:p>
          <a:endParaRPr lang="ru-RU"/>
        </a:p>
      </dgm:t>
    </dgm:pt>
    <dgm:pt modelId="{B1F37DA0-EE7E-4E8D-98CC-9AC6D10ED246}">
      <dgm:prSet phldrT="[Текст]" custT="1"/>
      <dgm:spPr/>
      <dgm:t>
        <a:bodyPr/>
        <a:lstStyle/>
        <a:p>
          <a:r>
            <a:rPr lang="en-US" sz="1600" dirty="0" smtClean="0">
              <a:latin typeface="Arial Black" pitchFamily="34" charset="0"/>
            </a:rPr>
            <a:t>IDAC 637</a:t>
          </a:r>
          <a:endParaRPr lang="ru-RU" sz="1600" dirty="0">
            <a:latin typeface="Arial Black" pitchFamily="34" charset="0"/>
          </a:endParaRPr>
        </a:p>
      </dgm:t>
    </dgm:pt>
    <dgm:pt modelId="{CD23C375-3264-454A-A308-02534DFB78F4}" type="parTrans" cxnId="{75F81F7F-CB91-4785-8737-710CB39611F4}">
      <dgm:prSet/>
      <dgm:spPr/>
      <dgm:t>
        <a:bodyPr/>
        <a:lstStyle/>
        <a:p>
          <a:endParaRPr lang="ru-RU"/>
        </a:p>
      </dgm:t>
    </dgm:pt>
    <dgm:pt modelId="{49E9D708-D8E7-4EE0-A666-29996E44BEE7}" type="sibTrans" cxnId="{75F81F7F-CB91-4785-8737-710CB39611F4}">
      <dgm:prSet/>
      <dgm:spPr/>
      <dgm:t>
        <a:bodyPr/>
        <a:lstStyle/>
        <a:p>
          <a:endParaRPr lang="ru-RU"/>
        </a:p>
      </dgm:t>
    </dgm:pt>
    <dgm:pt modelId="{762E315F-3591-4A0B-840C-4EEA7C75940C}">
      <dgm:prSet phldrT="[Текст]" custT="1"/>
      <dgm:spPr/>
      <dgm:t>
        <a:bodyPr/>
        <a:lstStyle/>
        <a:p>
          <a:r>
            <a:rPr lang="en-US" sz="1600" dirty="0" smtClean="0">
              <a:latin typeface="Arial Black" pitchFamily="34" charset="0"/>
            </a:rPr>
            <a:t>IDAC 737</a:t>
          </a:r>
          <a:endParaRPr lang="ru-RU" sz="1600" dirty="0">
            <a:latin typeface="Arial Black" pitchFamily="34" charset="0"/>
          </a:endParaRPr>
        </a:p>
      </dgm:t>
    </dgm:pt>
    <dgm:pt modelId="{EFFF020D-5551-443E-BD65-C13B3D0B27E8}" type="parTrans" cxnId="{ADD8108D-EA4B-44CC-A297-604DB257C3C2}">
      <dgm:prSet/>
      <dgm:spPr/>
      <dgm:t>
        <a:bodyPr/>
        <a:lstStyle/>
        <a:p>
          <a:endParaRPr lang="ru-RU"/>
        </a:p>
      </dgm:t>
    </dgm:pt>
    <dgm:pt modelId="{F8DF141A-6EA6-4380-B456-0B4DCA159116}" type="sibTrans" cxnId="{ADD8108D-EA4B-44CC-A297-604DB257C3C2}">
      <dgm:prSet/>
      <dgm:spPr/>
      <dgm:t>
        <a:bodyPr/>
        <a:lstStyle/>
        <a:p>
          <a:endParaRPr lang="ru-RU"/>
        </a:p>
      </dgm:t>
    </dgm:pt>
    <dgm:pt modelId="{05A07915-9669-4C98-BA25-F1ADB2C689CE}">
      <dgm:prSet phldrT="[Текст]" custT="1"/>
      <dgm:spPr/>
      <dgm:t>
        <a:bodyPr/>
        <a:lstStyle/>
        <a:p>
          <a:r>
            <a:rPr lang="en-US" sz="1600" dirty="0" smtClean="0">
              <a:latin typeface="Arial Black" pitchFamily="34" charset="0"/>
            </a:rPr>
            <a:t>IDAC 837</a:t>
          </a:r>
          <a:endParaRPr lang="ru-RU" sz="1600" dirty="0">
            <a:latin typeface="Arial Black" pitchFamily="34" charset="0"/>
          </a:endParaRPr>
        </a:p>
      </dgm:t>
    </dgm:pt>
    <dgm:pt modelId="{3973E9C0-0627-49BA-A246-4FEA8FC5E41D}" type="parTrans" cxnId="{DFAE5CBD-1C33-4CD3-BAC4-B59DD9A36DC6}">
      <dgm:prSet/>
      <dgm:spPr/>
      <dgm:t>
        <a:bodyPr/>
        <a:lstStyle/>
        <a:p>
          <a:endParaRPr lang="ru-RU"/>
        </a:p>
      </dgm:t>
    </dgm:pt>
    <dgm:pt modelId="{F787D068-A6C0-4977-93A4-25CD673DCF5F}" type="sibTrans" cxnId="{DFAE5CBD-1C33-4CD3-BAC4-B59DD9A36DC6}">
      <dgm:prSet/>
      <dgm:spPr/>
      <dgm:t>
        <a:bodyPr/>
        <a:lstStyle/>
        <a:p>
          <a:endParaRPr lang="ru-RU"/>
        </a:p>
      </dgm:t>
    </dgm:pt>
    <dgm:pt modelId="{0D36A4A7-14A6-46E2-A321-42A1E44C8EF0}" type="pres">
      <dgm:prSet presAssocID="{6A6A0087-1A73-47E6-9C71-B45F7FEADE4E}" presName="Name0" presStyleCnt="0">
        <dgm:presLayoutVars>
          <dgm:dir/>
          <dgm:animLvl val="lvl"/>
          <dgm:resizeHandles val="exact"/>
        </dgm:presLayoutVars>
      </dgm:prSet>
      <dgm:spPr/>
    </dgm:pt>
    <dgm:pt modelId="{3B47E75B-5D70-4881-892B-2665CE9EEFB5}" type="pres">
      <dgm:prSet presAssocID="{75A0E058-560B-4C0A-AD7D-CA98A274A360}" presName="parTxOnly" presStyleLbl="node1" presStyleIdx="0" presStyleCnt="5">
        <dgm:presLayoutVars>
          <dgm:chMax val="0"/>
          <dgm:chPref val="0"/>
          <dgm:bulletEnabled val="1"/>
        </dgm:presLayoutVars>
      </dgm:prSet>
      <dgm:spPr/>
      <dgm:t>
        <a:bodyPr/>
        <a:lstStyle/>
        <a:p>
          <a:endParaRPr lang="ru-RU"/>
        </a:p>
      </dgm:t>
    </dgm:pt>
    <dgm:pt modelId="{350E45E7-4BF7-43BF-9EA4-8B9DA57B224A}" type="pres">
      <dgm:prSet presAssocID="{4060505B-9A1C-489E-9536-E445595D8899}" presName="parTxOnlySpace" presStyleCnt="0"/>
      <dgm:spPr/>
    </dgm:pt>
    <dgm:pt modelId="{7B9C0853-CFAD-44DE-84CD-A4936F05CC65}" type="pres">
      <dgm:prSet presAssocID="{C8A52BEB-01C4-42B1-8951-83590BEF05FD}" presName="parTxOnly" presStyleLbl="node1" presStyleIdx="1" presStyleCnt="5">
        <dgm:presLayoutVars>
          <dgm:chMax val="0"/>
          <dgm:chPref val="0"/>
          <dgm:bulletEnabled val="1"/>
        </dgm:presLayoutVars>
      </dgm:prSet>
      <dgm:spPr/>
      <dgm:t>
        <a:bodyPr/>
        <a:lstStyle/>
        <a:p>
          <a:endParaRPr lang="ru-RU"/>
        </a:p>
      </dgm:t>
    </dgm:pt>
    <dgm:pt modelId="{35348EC6-59F0-48A8-AC5E-FBF59A2B5C8D}" type="pres">
      <dgm:prSet presAssocID="{76487345-B7B5-4506-98EC-FF5193179E2B}" presName="parTxOnlySpace" presStyleCnt="0"/>
      <dgm:spPr/>
    </dgm:pt>
    <dgm:pt modelId="{71F399EB-0CCE-485D-B543-0E829AB794CF}" type="pres">
      <dgm:prSet presAssocID="{B1F37DA0-EE7E-4E8D-98CC-9AC6D10ED246}" presName="parTxOnly" presStyleLbl="node1" presStyleIdx="2" presStyleCnt="5">
        <dgm:presLayoutVars>
          <dgm:chMax val="0"/>
          <dgm:chPref val="0"/>
          <dgm:bulletEnabled val="1"/>
        </dgm:presLayoutVars>
      </dgm:prSet>
      <dgm:spPr/>
      <dgm:t>
        <a:bodyPr/>
        <a:lstStyle/>
        <a:p>
          <a:endParaRPr lang="ru-RU"/>
        </a:p>
      </dgm:t>
    </dgm:pt>
    <dgm:pt modelId="{CDBF3181-4801-4B6F-B9F8-3B055ADD7324}" type="pres">
      <dgm:prSet presAssocID="{49E9D708-D8E7-4EE0-A666-29996E44BEE7}" presName="parTxOnlySpace" presStyleCnt="0"/>
      <dgm:spPr/>
    </dgm:pt>
    <dgm:pt modelId="{FC751FA0-BDA5-43A7-8B45-06272AFC0CFB}" type="pres">
      <dgm:prSet presAssocID="{762E315F-3591-4A0B-840C-4EEA7C75940C}" presName="parTxOnly" presStyleLbl="node1" presStyleIdx="3" presStyleCnt="5">
        <dgm:presLayoutVars>
          <dgm:chMax val="0"/>
          <dgm:chPref val="0"/>
          <dgm:bulletEnabled val="1"/>
        </dgm:presLayoutVars>
      </dgm:prSet>
      <dgm:spPr/>
      <dgm:t>
        <a:bodyPr/>
        <a:lstStyle/>
        <a:p>
          <a:endParaRPr lang="ru-RU"/>
        </a:p>
      </dgm:t>
    </dgm:pt>
    <dgm:pt modelId="{B162461A-B046-4701-BA8A-681EDA4A6017}" type="pres">
      <dgm:prSet presAssocID="{F8DF141A-6EA6-4380-B456-0B4DCA159116}" presName="parTxOnlySpace" presStyleCnt="0"/>
      <dgm:spPr/>
    </dgm:pt>
    <dgm:pt modelId="{A1FA22C8-CED8-4D54-BE7E-C51E49444F3B}" type="pres">
      <dgm:prSet presAssocID="{05A07915-9669-4C98-BA25-F1ADB2C689CE}" presName="parTxOnly" presStyleLbl="node1" presStyleIdx="4" presStyleCnt="5">
        <dgm:presLayoutVars>
          <dgm:chMax val="0"/>
          <dgm:chPref val="0"/>
          <dgm:bulletEnabled val="1"/>
        </dgm:presLayoutVars>
      </dgm:prSet>
      <dgm:spPr/>
      <dgm:t>
        <a:bodyPr/>
        <a:lstStyle/>
        <a:p>
          <a:endParaRPr lang="ru-RU"/>
        </a:p>
      </dgm:t>
    </dgm:pt>
  </dgm:ptLst>
  <dgm:cxnLst>
    <dgm:cxn modelId="{DFAE5CBD-1C33-4CD3-BAC4-B59DD9A36DC6}" srcId="{6A6A0087-1A73-47E6-9C71-B45F7FEADE4E}" destId="{05A07915-9669-4C98-BA25-F1ADB2C689CE}" srcOrd="4" destOrd="0" parTransId="{3973E9C0-0627-49BA-A246-4FEA8FC5E41D}" sibTransId="{F787D068-A6C0-4977-93A4-25CD673DCF5F}"/>
    <dgm:cxn modelId="{04C6E951-1A41-4593-AE1E-896976CB8BD7}" srcId="{6A6A0087-1A73-47E6-9C71-B45F7FEADE4E}" destId="{C8A52BEB-01C4-42B1-8951-83590BEF05FD}" srcOrd="1" destOrd="0" parTransId="{6B59BDF7-E746-405B-A588-F74CCB4A8BC7}" sibTransId="{76487345-B7B5-4506-98EC-FF5193179E2B}"/>
    <dgm:cxn modelId="{989B0C21-47A9-40F5-A5BF-8CAD04A71B64}" type="presOf" srcId="{75A0E058-560B-4C0A-AD7D-CA98A274A360}" destId="{3B47E75B-5D70-4881-892B-2665CE9EEFB5}" srcOrd="0" destOrd="0" presId="urn:microsoft.com/office/officeart/2005/8/layout/chevron1"/>
    <dgm:cxn modelId="{12467A0F-9A3E-4570-BF6B-D10F641F10AA}" type="presOf" srcId="{C8A52BEB-01C4-42B1-8951-83590BEF05FD}" destId="{7B9C0853-CFAD-44DE-84CD-A4936F05CC65}" srcOrd="0" destOrd="0" presId="urn:microsoft.com/office/officeart/2005/8/layout/chevron1"/>
    <dgm:cxn modelId="{6DC9EF92-7FF1-440F-AE57-026CD18D5589}" type="presOf" srcId="{6A6A0087-1A73-47E6-9C71-B45F7FEADE4E}" destId="{0D36A4A7-14A6-46E2-A321-42A1E44C8EF0}" srcOrd="0" destOrd="0" presId="urn:microsoft.com/office/officeart/2005/8/layout/chevron1"/>
    <dgm:cxn modelId="{F46FF384-97F0-44F5-AB9E-9D4DC3783AD1}" type="presOf" srcId="{762E315F-3591-4A0B-840C-4EEA7C75940C}" destId="{FC751FA0-BDA5-43A7-8B45-06272AFC0CFB}" srcOrd="0" destOrd="0" presId="urn:microsoft.com/office/officeart/2005/8/layout/chevron1"/>
    <dgm:cxn modelId="{D58734E2-4A58-4799-897A-1D243C60A519}" type="presOf" srcId="{05A07915-9669-4C98-BA25-F1ADB2C689CE}" destId="{A1FA22C8-CED8-4D54-BE7E-C51E49444F3B}" srcOrd="0" destOrd="0" presId="urn:microsoft.com/office/officeart/2005/8/layout/chevron1"/>
    <dgm:cxn modelId="{5697E9D3-EF57-49CE-A77A-B02D4801A37E}" srcId="{6A6A0087-1A73-47E6-9C71-B45F7FEADE4E}" destId="{75A0E058-560B-4C0A-AD7D-CA98A274A360}" srcOrd="0" destOrd="0" parTransId="{738DDD88-8F36-4BBB-AEBD-4F3774E709B8}" sibTransId="{4060505B-9A1C-489E-9536-E445595D8899}"/>
    <dgm:cxn modelId="{6CB55D00-2E4A-451C-A647-DE17BAEB920A}" type="presOf" srcId="{B1F37DA0-EE7E-4E8D-98CC-9AC6D10ED246}" destId="{71F399EB-0CCE-485D-B543-0E829AB794CF}" srcOrd="0" destOrd="0" presId="urn:microsoft.com/office/officeart/2005/8/layout/chevron1"/>
    <dgm:cxn modelId="{ADD8108D-EA4B-44CC-A297-604DB257C3C2}" srcId="{6A6A0087-1A73-47E6-9C71-B45F7FEADE4E}" destId="{762E315F-3591-4A0B-840C-4EEA7C75940C}" srcOrd="3" destOrd="0" parTransId="{EFFF020D-5551-443E-BD65-C13B3D0B27E8}" sibTransId="{F8DF141A-6EA6-4380-B456-0B4DCA159116}"/>
    <dgm:cxn modelId="{75F81F7F-CB91-4785-8737-710CB39611F4}" srcId="{6A6A0087-1A73-47E6-9C71-B45F7FEADE4E}" destId="{B1F37DA0-EE7E-4E8D-98CC-9AC6D10ED246}" srcOrd="2" destOrd="0" parTransId="{CD23C375-3264-454A-A308-02534DFB78F4}" sibTransId="{49E9D708-D8E7-4EE0-A666-29996E44BEE7}"/>
    <dgm:cxn modelId="{FE7617BB-CE57-4890-80B2-76CE573B26E5}" type="presParOf" srcId="{0D36A4A7-14A6-46E2-A321-42A1E44C8EF0}" destId="{3B47E75B-5D70-4881-892B-2665CE9EEFB5}" srcOrd="0" destOrd="0" presId="urn:microsoft.com/office/officeart/2005/8/layout/chevron1"/>
    <dgm:cxn modelId="{61B783BA-4C58-4648-BDD6-31BF9705D613}" type="presParOf" srcId="{0D36A4A7-14A6-46E2-A321-42A1E44C8EF0}" destId="{350E45E7-4BF7-43BF-9EA4-8B9DA57B224A}" srcOrd="1" destOrd="0" presId="urn:microsoft.com/office/officeart/2005/8/layout/chevron1"/>
    <dgm:cxn modelId="{F1DB694D-6F87-43DB-A0F6-A8143EBE026E}" type="presParOf" srcId="{0D36A4A7-14A6-46E2-A321-42A1E44C8EF0}" destId="{7B9C0853-CFAD-44DE-84CD-A4936F05CC65}" srcOrd="2" destOrd="0" presId="urn:microsoft.com/office/officeart/2005/8/layout/chevron1"/>
    <dgm:cxn modelId="{9B7B3441-B57E-4B3E-91A3-BB1E1DC56460}" type="presParOf" srcId="{0D36A4A7-14A6-46E2-A321-42A1E44C8EF0}" destId="{35348EC6-59F0-48A8-AC5E-FBF59A2B5C8D}" srcOrd="3" destOrd="0" presId="urn:microsoft.com/office/officeart/2005/8/layout/chevron1"/>
    <dgm:cxn modelId="{4E495040-41CD-4B19-9230-5FB469DCB1B5}" type="presParOf" srcId="{0D36A4A7-14A6-46E2-A321-42A1E44C8EF0}" destId="{71F399EB-0CCE-485D-B543-0E829AB794CF}" srcOrd="4" destOrd="0" presId="urn:microsoft.com/office/officeart/2005/8/layout/chevron1"/>
    <dgm:cxn modelId="{09FC974E-9834-4AB2-BB52-2779E88A4AD8}" type="presParOf" srcId="{0D36A4A7-14A6-46E2-A321-42A1E44C8EF0}" destId="{CDBF3181-4801-4B6F-B9F8-3B055ADD7324}" srcOrd="5" destOrd="0" presId="urn:microsoft.com/office/officeart/2005/8/layout/chevron1"/>
    <dgm:cxn modelId="{737DBD9C-1780-4424-A0D4-28044EF11D11}" type="presParOf" srcId="{0D36A4A7-14A6-46E2-A321-42A1E44C8EF0}" destId="{FC751FA0-BDA5-43A7-8B45-06272AFC0CFB}" srcOrd="6" destOrd="0" presId="urn:microsoft.com/office/officeart/2005/8/layout/chevron1"/>
    <dgm:cxn modelId="{ACA4A444-774F-4C0E-9ADF-5FE98055237F}" type="presParOf" srcId="{0D36A4A7-14A6-46E2-A321-42A1E44C8EF0}" destId="{B162461A-B046-4701-BA8A-681EDA4A6017}" srcOrd="7" destOrd="0" presId="urn:microsoft.com/office/officeart/2005/8/layout/chevron1"/>
    <dgm:cxn modelId="{D016C6C8-F93E-40B0-B2C5-ABA67E385F2F}" type="presParOf" srcId="{0D36A4A7-14A6-46E2-A321-42A1E44C8EF0}" destId="{A1FA22C8-CED8-4D54-BE7E-C51E49444F3B}" srcOrd="8"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A0087-1A73-47E6-9C71-B45F7FEADE4E}" type="doc">
      <dgm:prSet loTypeId="urn:microsoft.com/office/officeart/2005/8/layout/chevron1" loCatId="process" qsTypeId="urn:microsoft.com/office/officeart/2005/8/quickstyle/simple1" qsCatId="simple" csTypeId="urn:microsoft.com/office/officeart/2005/8/colors/colorful3" csCatId="colorful" phldr="1"/>
      <dgm:spPr/>
    </dgm:pt>
    <dgm:pt modelId="{75A0E058-560B-4C0A-AD7D-CA98A274A360}">
      <dgm:prSet phldrT="[Текст]" custT="1"/>
      <dgm:spPr/>
      <dgm:t>
        <a:bodyPr/>
        <a:lstStyle/>
        <a:p>
          <a:r>
            <a:rPr lang="ru-RU" sz="1600" dirty="0" smtClean="0">
              <a:latin typeface="Arial Black" pitchFamily="34" charset="0"/>
              <a:cs typeface="Arial" pitchFamily="34" charset="0"/>
            </a:rPr>
            <a:t>ЗАБОР ОБРАЗЦОВ</a:t>
          </a:r>
          <a:endParaRPr lang="ru-RU" sz="1600" dirty="0">
            <a:latin typeface="Arial Black" pitchFamily="34" charset="0"/>
            <a:cs typeface="Arial" pitchFamily="34" charset="0"/>
          </a:endParaRPr>
        </a:p>
      </dgm:t>
    </dgm:pt>
    <dgm:pt modelId="{738DDD88-8F36-4BBB-AEBD-4F3774E709B8}" type="parTrans" cxnId="{5697E9D3-EF57-49CE-A77A-B02D4801A37E}">
      <dgm:prSet/>
      <dgm:spPr/>
      <dgm:t>
        <a:bodyPr/>
        <a:lstStyle/>
        <a:p>
          <a:endParaRPr lang="ru-RU"/>
        </a:p>
      </dgm:t>
    </dgm:pt>
    <dgm:pt modelId="{4060505B-9A1C-489E-9536-E445595D8899}" type="sibTrans" cxnId="{5697E9D3-EF57-49CE-A77A-B02D4801A37E}">
      <dgm:prSet/>
      <dgm:spPr/>
      <dgm:t>
        <a:bodyPr/>
        <a:lstStyle/>
        <a:p>
          <a:endParaRPr lang="ru-RU"/>
        </a:p>
      </dgm:t>
    </dgm:pt>
    <dgm:pt modelId="{C8A52BEB-01C4-42B1-8951-83590BEF05FD}">
      <dgm:prSet phldrT="[Текст]" custT="1"/>
      <dgm:spPr/>
      <dgm:t>
        <a:bodyPr/>
        <a:lstStyle/>
        <a:p>
          <a:r>
            <a:rPr lang="ru-RU" sz="1100" dirty="0" smtClean="0">
              <a:latin typeface="Arial Black" pitchFamily="34" charset="0"/>
            </a:rPr>
            <a:t>ИССЛЕДОВАНИЕ</a:t>
          </a:r>
          <a:endParaRPr lang="ru-RU" sz="1100" dirty="0">
            <a:latin typeface="Arial Black" pitchFamily="34" charset="0"/>
          </a:endParaRPr>
        </a:p>
      </dgm:t>
    </dgm:pt>
    <dgm:pt modelId="{6B59BDF7-E746-405B-A588-F74CCB4A8BC7}" type="parTrans" cxnId="{04C6E951-1A41-4593-AE1E-896976CB8BD7}">
      <dgm:prSet/>
      <dgm:spPr/>
      <dgm:t>
        <a:bodyPr/>
        <a:lstStyle/>
        <a:p>
          <a:endParaRPr lang="ru-RU"/>
        </a:p>
      </dgm:t>
    </dgm:pt>
    <dgm:pt modelId="{76487345-B7B5-4506-98EC-FF5193179E2B}" type="sibTrans" cxnId="{04C6E951-1A41-4593-AE1E-896976CB8BD7}">
      <dgm:prSet/>
      <dgm:spPr/>
      <dgm:t>
        <a:bodyPr/>
        <a:lstStyle/>
        <a:p>
          <a:endParaRPr lang="ru-RU"/>
        </a:p>
      </dgm:t>
    </dgm:pt>
    <dgm:pt modelId="{B1F37DA0-EE7E-4E8D-98CC-9AC6D10ED246}">
      <dgm:prSet phldrT="[Текст]" custT="1"/>
      <dgm:spPr/>
      <dgm:t>
        <a:bodyPr/>
        <a:lstStyle/>
        <a:p>
          <a:r>
            <a:rPr lang="ru-RU" sz="1000" dirty="0" smtClean="0">
              <a:latin typeface="Arial Black" pitchFamily="34" charset="0"/>
            </a:rPr>
            <a:t>ЗАПРОС ПРОИЗВОДИТЕЛЯМ</a:t>
          </a:r>
          <a:endParaRPr lang="ru-RU" sz="1000" dirty="0">
            <a:latin typeface="Arial Black" pitchFamily="34" charset="0"/>
          </a:endParaRPr>
        </a:p>
      </dgm:t>
    </dgm:pt>
    <dgm:pt modelId="{CD23C375-3264-454A-A308-02534DFB78F4}" type="parTrans" cxnId="{75F81F7F-CB91-4785-8737-710CB39611F4}">
      <dgm:prSet/>
      <dgm:spPr/>
      <dgm:t>
        <a:bodyPr/>
        <a:lstStyle/>
        <a:p>
          <a:endParaRPr lang="ru-RU"/>
        </a:p>
      </dgm:t>
    </dgm:pt>
    <dgm:pt modelId="{49E9D708-D8E7-4EE0-A666-29996E44BEE7}" type="sibTrans" cxnId="{75F81F7F-CB91-4785-8737-710CB39611F4}">
      <dgm:prSet/>
      <dgm:spPr/>
      <dgm:t>
        <a:bodyPr/>
        <a:lstStyle/>
        <a:p>
          <a:endParaRPr lang="ru-RU"/>
        </a:p>
      </dgm:t>
    </dgm:pt>
    <dgm:pt modelId="{762E315F-3591-4A0B-840C-4EEA7C75940C}">
      <dgm:prSet phldrT="[Текст]" custT="1"/>
      <dgm:spPr/>
      <dgm:t>
        <a:bodyPr/>
        <a:lstStyle/>
        <a:p>
          <a:r>
            <a:rPr lang="ru-RU" sz="1600" dirty="0" smtClean="0">
              <a:latin typeface="Arial Black" pitchFamily="34" charset="0"/>
            </a:rPr>
            <a:t>ПОДБОР ШАРОШЕК</a:t>
          </a:r>
          <a:endParaRPr lang="ru-RU" sz="1600" dirty="0">
            <a:latin typeface="Arial Black" pitchFamily="34" charset="0"/>
          </a:endParaRPr>
        </a:p>
      </dgm:t>
    </dgm:pt>
    <dgm:pt modelId="{EFFF020D-5551-443E-BD65-C13B3D0B27E8}" type="parTrans" cxnId="{ADD8108D-EA4B-44CC-A297-604DB257C3C2}">
      <dgm:prSet/>
      <dgm:spPr/>
      <dgm:t>
        <a:bodyPr/>
        <a:lstStyle/>
        <a:p>
          <a:endParaRPr lang="ru-RU"/>
        </a:p>
      </dgm:t>
    </dgm:pt>
    <dgm:pt modelId="{F8DF141A-6EA6-4380-B456-0B4DCA159116}" type="sibTrans" cxnId="{ADD8108D-EA4B-44CC-A297-604DB257C3C2}">
      <dgm:prSet/>
      <dgm:spPr/>
      <dgm:t>
        <a:bodyPr/>
        <a:lstStyle/>
        <a:p>
          <a:endParaRPr lang="ru-RU"/>
        </a:p>
      </dgm:t>
    </dgm:pt>
    <dgm:pt modelId="{05A07915-9669-4C98-BA25-F1ADB2C689CE}">
      <dgm:prSet phldrT="[Текст]" custT="1"/>
      <dgm:spPr/>
      <dgm:t>
        <a:bodyPr/>
        <a:lstStyle/>
        <a:p>
          <a:r>
            <a:rPr lang="ru-RU" sz="1100" dirty="0" smtClean="0">
              <a:latin typeface="Arial Black" pitchFamily="34" charset="0"/>
            </a:rPr>
            <a:t>ПРОИЗВОДСТВО ИНСТРУМЕНТА</a:t>
          </a:r>
          <a:endParaRPr lang="ru-RU" sz="1100" dirty="0">
            <a:latin typeface="Arial Black" pitchFamily="34" charset="0"/>
          </a:endParaRPr>
        </a:p>
      </dgm:t>
    </dgm:pt>
    <dgm:pt modelId="{3973E9C0-0627-49BA-A246-4FEA8FC5E41D}" type="parTrans" cxnId="{DFAE5CBD-1C33-4CD3-BAC4-B59DD9A36DC6}">
      <dgm:prSet/>
      <dgm:spPr/>
      <dgm:t>
        <a:bodyPr/>
        <a:lstStyle/>
        <a:p>
          <a:endParaRPr lang="ru-RU"/>
        </a:p>
      </dgm:t>
    </dgm:pt>
    <dgm:pt modelId="{F787D068-A6C0-4977-93A4-25CD673DCF5F}" type="sibTrans" cxnId="{DFAE5CBD-1C33-4CD3-BAC4-B59DD9A36DC6}">
      <dgm:prSet/>
      <dgm:spPr/>
      <dgm:t>
        <a:bodyPr/>
        <a:lstStyle/>
        <a:p>
          <a:endParaRPr lang="ru-RU"/>
        </a:p>
      </dgm:t>
    </dgm:pt>
    <dgm:pt modelId="{0D36A4A7-14A6-46E2-A321-42A1E44C8EF0}" type="pres">
      <dgm:prSet presAssocID="{6A6A0087-1A73-47E6-9C71-B45F7FEADE4E}" presName="Name0" presStyleCnt="0">
        <dgm:presLayoutVars>
          <dgm:dir/>
          <dgm:animLvl val="lvl"/>
          <dgm:resizeHandles val="exact"/>
        </dgm:presLayoutVars>
      </dgm:prSet>
      <dgm:spPr/>
    </dgm:pt>
    <dgm:pt modelId="{3B47E75B-5D70-4881-892B-2665CE9EEFB5}" type="pres">
      <dgm:prSet presAssocID="{75A0E058-560B-4C0A-AD7D-CA98A274A360}" presName="parTxOnly" presStyleLbl="node1" presStyleIdx="0" presStyleCnt="5">
        <dgm:presLayoutVars>
          <dgm:chMax val="0"/>
          <dgm:chPref val="0"/>
          <dgm:bulletEnabled val="1"/>
        </dgm:presLayoutVars>
      </dgm:prSet>
      <dgm:spPr/>
      <dgm:t>
        <a:bodyPr/>
        <a:lstStyle/>
        <a:p>
          <a:endParaRPr lang="ru-RU"/>
        </a:p>
      </dgm:t>
    </dgm:pt>
    <dgm:pt modelId="{350E45E7-4BF7-43BF-9EA4-8B9DA57B224A}" type="pres">
      <dgm:prSet presAssocID="{4060505B-9A1C-489E-9536-E445595D8899}" presName="parTxOnlySpace" presStyleCnt="0"/>
      <dgm:spPr/>
    </dgm:pt>
    <dgm:pt modelId="{7B9C0853-CFAD-44DE-84CD-A4936F05CC65}" type="pres">
      <dgm:prSet presAssocID="{C8A52BEB-01C4-42B1-8951-83590BEF05FD}" presName="parTxOnly" presStyleLbl="node1" presStyleIdx="1" presStyleCnt="5">
        <dgm:presLayoutVars>
          <dgm:chMax val="0"/>
          <dgm:chPref val="0"/>
          <dgm:bulletEnabled val="1"/>
        </dgm:presLayoutVars>
      </dgm:prSet>
      <dgm:spPr/>
      <dgm:t>
        <a:bodyPr/>
        <a:lstStyle/>
        <a:p>
          <a:endParaRPr lang="ru-RU"/>
        </a:p>
      </dgm:t>
    </dgm:pt>
    <dgm:pt modelId="{35348EC6-59F0-48A8-AC5E-FBF59A2B5C8D}" type="pres">
      <dgm:prSet presAssocID="{76487345-B7B5-4506-98EC-FF5193179E2B}" presName="parTxOnlySpace" presStyleCnt="0"/>
      <dgm:spPr/>
    </dgm:pt>
    <dgm:pt modelId="{71F399EB-0CCE-485D-B543-0E829AB794CF}" type="pres">
      <dgm:prSet presAssocID="{B1F37DA0-EE7E-4E8D-98CC-9AC6D10ED246}" presName="parTxOnly" presStyleLbl="node1" presStyleIdx="2" presStyleCnt="5">
        <dgm:presLayoutVars>
          <dgm:chMax val="0"/>
          <dgm:chPref val="0"/>
          <dgm:bulletEnabled val="1"/>
        </dgm:presLayoutVars>
      </dgm:prSet>
      <dgm:spPr/>
      <dgm:t>
        <a:bodyPr/>
        <a:lstStyle/>
        <a:p>
          <a:endParaRPr lang="ru-RU"/>
        </a:p>
      </dgm:t>
    </dgm:pt>
    <dgm:pt modelId="{CDBF3181-4801-4B6F-B9F8-3B055ADD7324}" type="pres">
      <dgm:prSet presAssocID="{49E9D708-D8E7-4EE0-A666-29996E44BEE7}" presName="parTxOnlySpace" presStyleCnt="0"/>
      <dgm:spPr/>
    </dgm:pt>
    <dgm:pt modelId="{FC751FA0-BDA5-43A7-8B45-06272AFC0CFB}" type="pres">
      <dgm:prSet presAssocID="{762E315F-3591-4A0B-840C-4EEA7C75940C}" presName="parTxOnly" presStyleLbl="node1" presStyleIdx="3" presStyleCnt="5">
        <dgm:presLayoutVars>
          <dgm:chMax val="0"/>
          <dgm:chPref val="0"/>
          <dgm:bulletEnabled val="1"/>
        </dgm:presLayoutVars>
      </dgm:prSet>
      <dgm:spPr/>
      <dgm:t>
        <a:bodyPr/>
        <a:lstStyle/>
        <a:p>
          <a:endParaRPr lang="ru-RU"/>
        </a:p>
      </dgm:t>
    </dgm:pt>
    <dgm:pt modelId="{B162461A-B046-4701-BA8A-681EDA4A6017}" type="pres">
      <dgm:prSet presAssocID="{F8DF141A-6EA6-4380-B456-0B4DCA159116}" presName="parTxOnlySpace" presStyleCnt="0"/>
      <dgm:spPr/>
    </dgm:pt>
    <dgm:pt modelId="{A1FA22C8-CED8-4D54-BE7E-C51E49444F3B}" type="pres">
      <dgm:prSet presAssocID="{05A07915-9669-4C98-BA25-F1ADB2C689CE}" presName="parTxOnly" presStyleLbl="node1" presStyleIdx="4" presStyleCnt="5">
        <dgm:presLayoutVars>
          <dgm:chMax val="0"/>
          <dgm:chPref val="0"/>
          <dgm:bulletEnabled val="1"/>
        </dgm:presLayoutVars>
      </dgm:prSet>
      <dgm:spPr/>
      <dgm:t>
        <a:bodyPr/>
        <a:lstStyle/>
        <a:p>
          <a:endParaRPr lang="ru-RU"/>
        </a:p>
      </dgm:t>
    </dgm:pt>
  </dgm:ptLst>
  <dgm:cxnLst>
    <dgm:cxn modelId="{DFAE5CBD-1C33-4CD3-BAC4-B59DD9A36DC6}" srcId="{6A6A0087-1A73-47E6-9C71-B45F7FEADE4E}" destId="{05A07915-9669-4C98-BA25-F1ADB2C689CE}" srcOrd="4" destOrd="0" parTransId="{3973E9C0-0627-49BA-A246-4FEA8FC5E41D}" sibTransId="{F787D068-A6C0-4977-93A4-25CD673DCF5F}"/>
    <dgm:cxn modelId="{04C6E951-1A41-4593-AE1E-896976CB8BD7}" srcId="{6A6A0087-1A73-47E6-9C71-B45F7FEADE4E}" destId="{C8A52BEB-01C4-42B1-8951-83590BEF05FD}" srcOrd="1" destOrd="0" parTransId="{6B59BDF7-E746-405B-A588-F74CCB4A8BC7}" sibTransId="{76487345-B7B5-4506-98EC-FF5193179E2B}"/>
    <dgm:cxn modelId="{6CF37A98-E498-4A2A-B8E0-D3889420E4E0}" type="presOf" srcId="{B1F37DA0-EE7E-4E8D-98CC-9AC6D10ED246}" destId="{71F399EB-0CCE-485D-B543-0E829AB794CF}" srcOrd="0" destOrd="0" presId="urn:microsoft.com/office/officeart/2005/8/layout/chevron1"/>
    <dgm:cxn modelId="{3C824E45-3E0F-47D5-B29D-E104EBBBC0B9}" type="presOf" srcId="{05A07915-9669-4C98-BA25-F1ADB2C689CE}" destId="{A1FA22C8-CED8-4D54-BE7E-C51E49444F3B}" srcOrd="0" destOrd="0" presId="urn:microsoft.com/office/officeart/2005/8/layout/chevron1"/>
    <dgm:cxn modelId="{9D221323-0720-4EF1-9827-B46F900C2180}" type="presOf" srcId="{75A0E058-560B-4C0A-AD7D-CA98A274A360}" destId="{3B47E75B-5D70-4881-892B-2665CE9EEFB5}" srcOrd="0" destOrd="0" presId="urn:microsoft.com/office/officeart/2005/8/layout/chevron1"/>
    <dgm:cxn modelId="{5697E9D3-EF57-49CE-A77A-B02D4801A37E}" srcId="{6A6A0087-1A73-47E6-9C71-B45F7FEADE4E}" destId="{75A0E058-560B-4C0A-AD7D-CA98A274A360}" srcOrd="0" destOrd="0" parTransId="{738DDD88-8F36-4BBB-AEBD-4F3774E709B8}" sibTransId="{4060505B-9A1C-489E-9536-E445595D8899}"/>
    <dgm:cxn modelId="{980D195B-4A06-4634-A15E-759B59682860}" type="presOf" srcId="{6A6A0087-1A73-47E6-9C71-B45F7FEADE4E}" destId="{0D36A4A7-14A6-46E2-A321-42A1E44C8EF0}" srcOrd="0" destOrd="0" presId="urn:microsoft.com/office/officeart/2005/8/layout/chevron1"/>
    <dgm:cxn modelId="{ADD8108D-EA4B-44CC-A297-604DB257C3C2}" srcId="{6A6A0087-1A73-47E6-9C71-B45F7FEADE4E}" destId="{762E315F-3591-4A0B-840C-4EEA7C75940C}" srcOrd="3" destOrd="0" parTransId="{EFFF020D-5551-443E-BD65-C13B3D0B27E8}" sibTransId="{F8DF141A-6EA6-4380-B456-0B4DCA159116}"/>
    <dgm:cxn modelId="{F568AD5D-6113-4FCA-AA3D-A30006553567}" type="presOf" srcId="{C8A52BEB-01C4-42B1-8951-83590BEF05FD}" destId="{7B9C0853-CFAD-44DE-84CD-A4936F05CC65}" srcOrd="0" destOrd="0" presId="urn:microsoft.com/office/officeart/2005/8/layout/chevron1"/>
    <dgm:cxn modelId="{0C7E1F67-77C0-4799-B47C-06DB2BF84D0F}" type="presOf" srcId="{762E315F-3591-4A0B-840C-4EEA7C75940C}" destId="{FC751FA0-BDA5-43A7-8B45-06272AFC0CFB}" srcOrd="0" destOrd="0" presId="urn:microsoft.com/office/officeart/2005/8/layout/chevron1"/>
    <dgm:cxn modelId="{75F81F7F-CB91-4785-8737-710CB39611F4}" srcId="{6A6A0087-1A73-47E6-9C71-B45F7FEADE4E}" destId="{B1F37DA0-EE7E-4E8D-98CC-9AC6D10ED246}" srcOrd="2" destOrd="0" parTransId="{CD23C375-3264-454A-A308-02534DFB78F4}" sibTransId="{49E9D708-D8E7-4EE0-A666-29996E44BEE7}"/>
    <dgm:cxn modelId="{9B9040E9-930A-4733-924D-A7E382F717D8}" type="presParOf" srcId="{0D36A4A7-14A6-46E2-A321-42A1E44C8EF0}" destId="{3B47E75B-5D70-4881-892B-2665CE9EEFB5}" srcOrd="0" destOrd="0" presId="urn:microsoft.com/office/officeart/2005/8/layout/chevron1"/>
    <dgm:cxn modelId="{4B7678AC-5E7D-4988-957E-99F5F071C6C9}" type="presParOf" srcId="{0D36A4A7-14A6-46E2-A321-42A1E44C8EF0}" destId="{350E45E7-4BF7-43BF-9EA4-8B9DA57B224A}" srcOrd="1" destOrd="0" presId="urn:microsoft.com/office/officeart/2005/8/layout/chevron1"/>
    <dgm:cxn modelId="{53AEEE78-BBC4-4008-BAB2-E36EAD840579}" type="presParOf" srcId="{0D36A4A7-14A6-46E2-A321-42A1E44C8EF0}" destId="{7B9C0853-CFAD-44DE-84CD-A4936F05CC65}" srcOrd="2" destOrd="0" presId="urn:microsoft.com/office/officeart/2005/8/layout/chevron1"/>
    <dgm:cxn modelId="{A2D9C3A1-0767-4EC1-8F5F-2A7CE00FA8C6}" type="presParOf" srcId="{0D36A4A7-14A6-46E2-A321-42A1E44C8EF0}" destId="{35348EC6-59F0-48A8-AC5E-FBF59A2B5C8D}" srcOrd="3" destOrd="0" presId="urn:microsoft.com/office/officeart/2005/8/layout/chevron1"/>
    <dgm:cxn modelId="{681479CB-47AC-4929-8625-8487E17C6F72}" type="presParOf" srcId="{0D36A4A7-14A6-46E2-A321-42A1E44C8EF0}" destId="{71F399EB-0CCE-485D-B543-0E829AB794CF}" srcOrd="4" destOrd="0" presId="urn:microsoft.com/office/officeart/2005/8/layout/chevron1"/>
    <dgm:cxn modelId="{E58993DD-D030-440F-A40E-C71DFD280E04}" type="presParOf" srcId="{0D36A4A7-14A6-46E2-A321-42A1E44C8EF0}" destId="{CDBF3181-4801-4B6F-B9F8-3B055ADD7324}" srcOrd="5" destOrd="0" presId="urn:microsoft.com/office/officeart/2005/8/layout/chevron1"/>
    <dgm:cxn modelId="{E30A816F-00C9-4B62-8D55-095BF601228B}" type="presParOf" srcId="{0D36A4A7-14A6-46E2-A321-42A1E44C8EF0}" destId="{FC751FA0-BDA5-43A7-8B45-06272AFC0CFB}" srcOrd="6" destOrd="0" presId="urn:microsoft.com/office/officeart/2005/8/layout/chevron1"/>
    <dgm:cxn modelId="{21885699-23C9-411E-AE5F-FF9D3EAC3034}" type="presParOf" srcId="{0D36A4A7-14A6-46E2-A321-42A1E44C8EF0}" destId="{B162461A-B046-4701-BA8A-681EDA4A6017}" srcOrd="7" destOrd="0" presId="urn:microsoft.com/office/officeart/2005/8/layout/chevron1"/>
    <dgm:cxn modelId="{EB306D4C-821E-413D-A396-F4B3358190C3}" type="presParOf" srcId="{0D36A4A7-14A6-46E2-A321-42A1E44C8EF0}" destId="{A1FA22C8-CED8-4D54-BE7E-C51E49444F3B}" srcOrd="8"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860E2-DB3C-4B3C-AB26-E41A0F950882}"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ru-RU"/>
        </a:p>
      </dgm:t>
    </dgm:pt>
    <dgm:pt modelId="{8E290E0C-4943-4AF5-A92A-EE056F042E17}" type="pres">
      <dgm:prSet presAssocID="{AD7860E2-DB3C-4B3C-AB26-E41A0F950882}" presName="Name0" presStyleCnt="0">
        <dgm:presLayoutVars>
          <dgm:dir/>
          <dgm:resizeHandles val="exact"/>
        </dgm:presLayoutVars>
      </dgm:prSet>
      <dgm:spPr/>
      <dgm:t>
        <a:bodyPr/>
        <a:lstStyle/>
        <a:p>
          <a:endParaRPr lang="ru-RU"/>
        </a:p>
      </dgm:t>
    </dgm:pt>
    <dgm:pt modelId="{597157D2-FB37-45B1-B707-9D437D4B8403}" type="pres">
      <dgm:prSet presAssocID="{AD7860E2-DB3C-4B3C-AB26-E41A0F950882}" presName="arrow" presStyleLbl="bgShp" presStyleIdx="0" presStyleCnt="1" custScaleX="98482" custScaleY="43360" custLinFactNeighborY="10840"/>
      <dgm:spPr/>
    </dgm:pt>
    <dgm:pt modelId="{9DAB407C-4DB6-437A-82DE-C80BFD26EE38}" type="pres">
      <dgm:prSet presAssocID="{AD7860E2-DB3C-4B3C-AB26-E41A0F950882}" presName="points" presStyleCnt="0"/>
      <dgm:spPr/>
    </dgm:pt>
  </dgm:ptLst>
  <dgm:cxnLst>
    <dgm:cxn modelId="{5313506A-3AC7-4A39-8692-4E3AE14478D1}" type="presOf" srcId="{AD7860E2-DB3C-4B3C-AB26-E41A0F950882}" destId="{8E290E0C-4943-4AF5-A92A-EE056F042E17}" srcOrd="0" destOrd="0" presId="urn:microsoft.com/office/officeart/2005/8/layout/hProcess11"/>
    <dgm:cxn modelId="{874AB64B-0732-4FE6-980E-09505E0610C2}" type="presParOf" srcId="{8E290E0C-4943-4AF5-A92A-EE056F042E17}" destId="{597157D2-FB37-45B1-B707-9D437D4B8403}" srcOrd="0" destOrd="0" presId="urn:microsoft.com/office/officeart/2005/8/layout/hProcess11"/>
    <dgm:cxn modelId="{84E85D0D-B8E3-44B4-BDF1-69442D041862}" type="presParOf" srcId="{8E290E0C-4943-4AF5-A92A-EE056F042E17}" destId="{9DAB407C-4DB6-437A-82DE-C80BFD26EE38}" srcOrd="1"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47E75B-5D70-4881-892B-2665CE9EEFB5}">
      <dsp:nvSpPr>
        <dsp:cNvPr id="0" name=""/>
        <dsp:cNvSpPr/>
      </dsp:nvSpPr>
      <dsp:spPr>
        <a:xfrm>
          <a:off x="2757" y="347419"/>
          <a:ext cx="2453904" cy="981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cs typeface="Arial" pitchFamily="34" charset="0"/>
            </a:rPr>
            <a:t>IDAC 437</a:t>
          </a:r>
          <a:endParaRPr lang="ru-RU" sz="1600" kern="1200" dirty="0">
            <a:latin typeface="Arial Black" pitchFamily="34" charset="0"/>
            <a:cs typeface="Arial" pitchFamily="34" charset="0"/>
          </a:endParaRPr>
        </a:p>
      </dsp:txBody>
      <dsp:txXfrm>
        <a:off x="2757" y="347419"/>
        <a:ext cx="2453904" cy="981561"/>
      </dsp:txXfrm>
    </dsp:sp>
    <dsp:sp modelId="{7B9C0853-CFAD-44DE-84CD-A4936F05CC65}">
      <dsp:nvSpPr>
        <dsp:cNvPr id="0" name=""/>
        <dsp:cNvSpPr/>
      </dsp:nvSpPr>
      <dsp:spPr>
        <a:xfrm>
          <a:off x="2211271" y="347419"/>
          <a:ext cx="2453904" cy="981561"/>
        </a:xfrm>
        <a:prstGeom prst="chevron">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IDAC 537</a:t>
          </a:r>
          <a:endParaRPr lang="ru-RU" sz="1600" kern="1200" dirty="0">
            <a:latin typeface="Arial Black" pitchFamily="34" charset="0"/>
          </a:endParaRPr>
        </a:p>
      </dsp:txBody>
      <dsp:txXfrm>
        <a:off x="2211271" y="347419"/>
        <a:ext cx="2453904" cy="981561"/>
      </dsp:txXfrm>
    </dsp:sp>
    <dsp:sp modelId="{71F399EB-0CCE-485D-B543-0E829AB794CF}">
      <dsp:nvSpPr>
        <dsp:cNvPr id="0" name=""/>
        <dsp:cNvSpPr/>
      </dsp:nvSpPr>
      <dsp:spPr>
        <a:xfrm>
          <a:off x="4419785" y="347419"/>
          <a:ext cx="2453904" cy="981561"/>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IDAC 637</a:t>
          </a:r>
          <a:endParaRPr lang="ru-RU" sz="1600" kern="1200" dirty="0">
            <a:latin typeface="Arial Black" pitchFamily="34" charset="0"/>
          </a:endParaRPr>
        </a:p>
      </dsp:txBody>
      <dsp:txXfrm>
        <a:off x="4419785" y="347419"/>
        <a:ext cx="2453904" cy="981561"/>
      </dsp:txXfrm>
    </dsp:sp>
    <dsp:sp modelId="{FC751FA0-BDA5-43A7-8B45-06272AFC0CFB}">
      <dsp:nvSpPr>
        <dsp:cNvPr id="0" name=""/>
        <dsp:cNvSpPr/>
      </dsp:nvSpPr>
      <dsp:spPr>
        <a:xfrm>
          <a:off x="6628299" y="347419"/>
          <a:ext cx="2453904" cy="981561"/>
        </a:xfrm>
        <a:prstGeom prst="chevron">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IDAC 737</a:t>
          </a:r>
          <a:endParaRPr lang="ru-RU" sz="1600" kern="1200" dirty="0">
            <a:latin typeface="Arial Black" pitchFamily="34" charset="0"/>
          </a:endParaRPr>
        </a:p>
      </dsp:txBody>
      <dsp:txXfrm>
        <a:off x="6628299" y="347419"/>
        <a:ext cx="2453904" cy="981561"/>
      </dsp:txXfrm>
    </dsp:sp>
    <dsp:sp modelId="{A1FA22C8-CED8-4D54-BE7E-C51E49444F3B}">
      <dsp:nvSpPr>
        <dsp:cNvPr id="0" name=""/>
        <dsp:cNvSpPr/>
      </dsp:nvSpPr>
      <dsp:spPr>
        <a:xfrm>
          <a:off x="8836814" y="347419"/>
          <a:ext cx="2453904" cy="981561"/>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IDAC 837</a:t>
          </a:r>
          <a:endParaRPr lang="ru-RU" sz="1600" kern="1200" dirty="0">
            <a:latin typeface="Arial Black" pitchFamily="34" charset="0"/>
          </a:endParaRPr>
        </a:p>
      </dsp:txBody>
      <dsp:txXfrm>
        <a:off x="8836814" y="347419"/>
        <a:ext cx="2453904" cy="98156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47E75B-5D70-4881-892B-2665CE9EEFB5}">
      <dsp:nvSpPr>
        <dsp:cNvPr id="0" name=""/>
        <dsp:cNvSpPr/>
      </dsp:nvSpPr>
      <dsp:spPr>
        <a:xfrm>
          <a:off x="2757" y="347419"/>
          <a:ext cx="2453904" cy="981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kern="1200" dirty="0" smtClean="0">
              <a:latin typeface="Arial Black" pitchFamily="34" charset="0"/>
              <a:cs typeface="Arial" pitchFamily="34" charset="0"/>
            </a:rPr>
            <a:t>ЗАБОР ОБРАЗЦОВ</a:t>
          </a:r>
          <a:endParaRPr lang="ru-RU" sz="1600" kern="1200" dirty="0">
            <a:latin typeface="Arial Black" pitchFamily="34" charset="0"/>
            <a:cs typeface="Arial" pitchFamily="34" charset="0"/>
          </a:endParaRPr>
        </a:p>
      </dsp:txBody>
      <dsp:txXfrm>
        <a:off x="2757" y="347419"/>
        <a:ext cx="2453904" cy="981561"/>
      </dsp:txXfrm>
    </dsp:sp>
    <dsp:sp modelId="{7B9C0853-CFAD-44DE-84CD-A4936F05CC65}">
      <dsp:nvSpPr>
        <dsp:cNvPr id="0" name=""/>
        <dsp:cNvSpPr/>
      </dsp:nvSpPr>
      <dsp:spPr>
        <a:xfrm>
          <a:off x="2211271" y="347419"/>
          <a:ext cx="2453904" cy="981561"/>
        </a:xfrm>
        <a:prstGeom prst="chevron">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ru-RU" sz="1100" kern="1200" dirty="0" smtClean="0">
              <a:latin typeface="Arial Black" pitchFamily="34" charset="0"/>
            </a:rPr>
            <a:t>ИССЛЕДОВАНИЕ</a:t>
          </a:r>
          <a:endParaRPr lang="ru-RU" sz="1100" kern="1200" dirty="0">
            <a:latin typeface="Arial Black" pitchFamily="34" charset="0"/>
          </a:endParaRPr>
        </a:p>
      </dsp:txBody>
      <dsp:txXfrm>
        <a:off x="2211271" y="347419"/>
        <a:ext cx="2453904" cy="981561"/>
      </dsp:txXfrm>
    </dsp:sp>
    <dsp:sp modelId="{71F399EB-0CCE-485D-B543-0E829AB794CF}">
      <dsp:nvSpPr>
        <dsp:cNvPr id="0" name=""/>
        <dsp:cNvSpPr/>
      </dsp:nvSpPr>
      <dsp:spPr>
        <a:xfrm>
          <a:off x="4419785" y="347419"/>
          <a:ext cx="2453904" cy="981561"/>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ru-RU" sz="1000" kern="1200" dirty="0" smtClean="0">
              <a:latin typeface="Arial Black" pitchFamily="34" charset="0"/>
            </a:rPr>
            <a:t>ЗАПРОС ПРОИЗВОДИТЕЛЯМ</a:t>
          </a:r>
          <a:endParaRPr lang="ru-RU" sz="1000" kern="1200" dirty="0">
            <a:latin typeface="Arial Black" pitchFamily="34" charset="0"/>
          </a:endParaRPr>
        </a:p>
      </dsp:txBody>
      <dsp:txXfrm>
        <a:off x="4419785" y="347419"/>
        <a:ext cx="2453904" cy="981561"/>
      </dsp:txXfrm>
    </dsp:sp>
    <dsp:sp modelId="{FC751FA0-BDA5-43A7-8B45-06272AFC0CFB}">
      <dsp:nvSpPr>
        <dsp:cNvPr id="0" name=""/>
        <dsp:cNvSpPr/>
      </dsp:nvSpPr>
      <dsp:spPr>
        <a:xfrm>
          <a:off x="6628299" y="347419"/>
          <a:ext cx="2453904" cy="981561"/>
        </a:xfrm>
        <a:prstGeom prst="chevron">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kern="1200" dirty="0" smtClean="0">
              <a:latin typeface="Arial Black" pitchFamily="34" charset="0"/>
            </a:rPr>
            <a:t>ПОДБОР ШАРОШЕК</a:t>
          </a:r>
          <a:endParaRPr lang="ru-RU" sz="1600" kern="1200" dirty="0">
            <a:latin typeface="Arial Black" pitchFamily="34" charset="0"/>
          </a:endParaRPr>
        </a:p>
      </dsp:txBody>
      <dsp:txXfrm>
        <a:off x="6628299" y="347419"/>
        <a:ext cx="2453904" cy="981561"/>
      </dsp:txXfrm>
    </dsp:sp>
    <dsp:sp modelId="{A1FA22C8-CED8-4D54-BE7E-C51E49444F3B}">
      <dsp:nvSpPr>
        <dsp:cNvPr id="0" name=""/>
        <dsp:cNvSpPr/>
      </dsp:nvSpPr>
      <dsp:spPr>
        <a:xfrm>
          <a:off x="8836814" y="347419"/>
          <a:ext cx="2453904" cy="981561"/>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ru-RU" sz="1100" kern="1200" dirty="0" smtClean="0">
              <a:latin typeface="Arial Black" pitchFamily="34" charset="0"/>
            </a:rPr>
            <a:t>ПРОИЗВОДСТВО ИНСТРУМЕНТА</a:t>
          </a:r>
          <a:endParaRPr lang="ru-RU" sz="1100" kern="1200" dirty="0">
            <a:latin typeface="Arial Black" pitchFamily="34" charset="0"/>
          </a:endParaRPr>
        </a:p>
      </dsp:txBody>
      <dsp:txXfrm>
        <a:off x="8836814" y="347419"/>
        <a:ext cx="2453904" cy="98156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7157D2-FB37-45B1-B707-9D437D4B8403}">
      <dsp:nvSpPr>
        <dsp:cNvPr id="0" name=""/>
        <dsp:cNvSpPr/>
      </dsp:nvSpPr>
      <dsp:spPr>
        <a:xfrm>
          <a:off x="85741" y="2474380"/>
          <a:ext cx="11125166" cy="939813"/>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0CF9CE-CAC7-4233-8148-3566555BAA21}" type="datetimeFigureOut">
              <a:rPr lang="ru-RU" smtClean="0"/>
              <a:pPr/>
              <a:t>09.02.2025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0F6384-09C5-4914-AD64-9A42C927D613}" type="slidenum">
              <a:rPr lang="ru-RU" smtClean="0"/>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pPr/>
              <a:t>2025-02-09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pPr/>
              <a:t>‹#›</a:t>
            </a:fld>
            <a:endParaRPr lang="ko-KR" altLang="en-US"/>
          </a:p>
        </p:txBody>
      </p:sp>
    </p:spTree>
    <p:extLst>
      <p:ext uri="{BB962C8B-B14F-4D97-AF65-F5344CB8AC3E}">
        <p14:creationId xmlns:p14="http://schemas.microsoft.com/office/powerpoint/2010/main" xmlns=""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Представится, </a:t>
            </a:r>
          </a:p>
          <a:p>
            <a:r>
              <a:rPr lang="ru-RU" dirty="0" smtClean="0"/>
              <a:t>ФИО, должность, компания.</a:t>
            </a:r>
          </a:p>
          <a:p>
            <a:r>
              <a:rPr lang="ru-RU" dirty="0" smtClean="0"/>
              <a:t>Выразить благодарность за приглашение </a:t>
            </a:r>
          </a:p>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12</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13</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14</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15</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экране информация</a:t>
            </a:r>
            <a:r>
              <a:rPr lang="ru-RU" baseline="0" dirty="0" smtClean="0"/>
              <a:t> по рекомендациям производителей инструмента и его применению при бурении пород различной категории. Здесь отмечены долота с твердосплавными элементами, именно те, которые необходимо применять при бурении в местах, где оно максимально целесообразно. Фрезерованные долота применять мало целесообразно, для твердых пород они неэффективны, очень быстро разрушаются, а там где они работают – скорее всего можно будет использовать обычное бурение со специальными лопатками, головками или насадками. Важным отмечу, что производители акцентируют параметры скорости вращения, именно в этом режиме долото наименее подвержено риску выхода из строя, быстрому износу и максимально эффективно разрушает породу. Самыми распространенными являются шарошечные долота  с маркировкой 537 и 637.</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16</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Правильно подобрать инструмент можно только с участием производителя и наличием лабораторных изысканий породы с объекта. Последовательность мероприятий: Забор и подготовка образцов породы, исследование, на основании результатов лабораторных исследований получение рекомендаций производителей, подбор шарошек</a:t>
            </a:r>
            <a:r>
              <a:rPr lang="ru-RU" baseline="0" dirty="0" smtClean="0"/>
              <a:t> и их производство или получение со склада производителя (продавца). </a:t>
            </a:r>
          </a:p>
          <a:p>
            <a:r>
              <a:rPr lang="ru-RU" baseline="0" dirty="0" smtClean="0"/>
              <a:t>Такой инструмент на объекте будет максимально эффективен, применение другого позволит выполнять работы, но ресурсов будет потрачено больше. Здесь приведен пример исследований, которые заказывала наша компания и рекомендации производителя инструмента.</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17</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Двойные штанги. Компанией </a:t>
            </a:r>
            <a:r>
              <a:rPr lang="ru-RU" dirty="0" err="1" smtClean="0"/>
              <a:t>Дриллто</a:t>
            </a:r>
            <a:r>
              <a:rPr lang="ru-RU" dirty="0" smtClean="0"/>
              <a:t> машины серии АТ комплектуются 2 видами</a:t>
            </a:r>
            <a:r>
              <a:rPr lang="ru-RU" baseline="0" dirty="0" smtClean="0"/>
              <a:t> штанг – </a:t>
            </a:r>
            <a:r>
              <a:rPr lang="ru-RU" baseline="0" dirty="0" err="1" smtClean="0"/>
              <a:t>Блок-штангой</a:t>
            </a:r>
            <a:r>
              <a:rPr lang="ru-RU" baseline="0" dirty="0" smtClean="0"/>
              <a:t> и обычными штангами размещенными одна в другой. Последние являются легко разборными, но имеют определенный недостаток применения – более долгое соединение/разъединение штанг. Преимуществом является возможность использования внешней штанги отдельно для обычного ГНБ бурения. Особенностью штанг является высокая точность изготовления по длине, отклонение не более 0,5 мм. Блок-штанга, как описано на слайде, состоит из внешней штанги с элементами фиксации для внутреннего насыщения и внутреннего сердечника – подобие штанги но не с резьбой, а с наконечниками с шестигранными муфтой сзади и шпинделя спереди. Сердечник и внешняя штанга в точке соприкосновения и фиксации защищены вкладышем и стопорами, являются цельной единицей, </a:t>
            </a:r>
            <a:r>
              <a:rPr lang="ru-RU" baseline="0" dirty="0" err="1" smtClean="0"/>
              <a:t>ремонтопригодны</a:t>
            </a:r>
            <a:r>
              <a:rPr lang="ru-RU" baseline="0" dirty="0" smtClean="0"/>
              <a:t>. Преимуществом является более легкий монтаж/демонтаж и скорость соединения буровой колонны. Недостатком можно считать их узкая область применения – построение </a:t>
            </a:r>
            <a:r>
              <a:rPr lang="ru-RU" baseline="0" dirty="0" err="1" smtClean="0"/>
              <a:t>пилотной</a:t>
            </a:r>
            <a:r>
              <a:rPr lang="ru-RU" baseline="0" dirty="0" smtClean="0"/>
              <a:t> скважины. Для расширения необходимо применять обычную штангу с аналогичной резьбой.</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18</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И</a:t>
            </a:r>
            <a:r>
              <a:rPr lang="ru-RU" baseline="0" dirty="0" smtClean="0"/>
              <a:t> завершающие комплектующие для возможности построения скважины инструменты для бурения твердых пород - расширители. Не будем вдаваться в особенности конструкций каждого производителя, отмечу обязательные элементы расширителей и наиболее эффективно зарекомендовавшие себя шарошки в части размеров по отношению к диаметрам самого инструмента. Любой расширитель – это в первую очередь вал, на который смонтирован корпус со сменными форсунками для подачи бурового раствора, передняя направляющая обечайка для стабилизации расширителя в канале по диаметру предыдущей проходки с защитой из твердосплавных резцов, и конечно шарошек. Наиболее эффективным в размерном ряде расширителей считается шаг в 100 мм по диаметру, при этом с увеличение диаметра не только меняется количество шарошек, но и сам диаметр шарошек также увеличивается. Правильно за каждым расширителем устанавливать калибратор по диаметру новой скважины. Его конструкция должна иметь каналы для отвода разбуренной породы. По этой причине расширители выпускаются на проходных валах. Ну и еще важным надо отметить, что вал расширителя начиная с 4-5 в последовательности линейки должен быть с резьбой на размер выше от резьбы штанги, монтируются через переводники. Это снижает риски обрыва инструмента и облегчает его демонтаж после проходки.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19</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2-х словах о компании АЛЬБРЕХТА. Компания на рынке ГНБ более 20 лет, одна из первых завезла установку из Китая, начала развиваться не только</a:t>
            </a:r>
            <a:r>
              <a:rPr lang="ru-RU" baseline="0" dirty="0" smtClean="0"/>
              <a:t> как поставщик, но и как производитель инструмента и комплектующих. За прошедшие 20 лет были и взлеты и были падения. Что такое АЛЬБРЕХТА сегодня: 50 человек персонала, 2 производственных цеха с современным станочным оборудованием, 2-мя подразделениями,- в </a:t>
            </a:r>
            <a:r>
              <a:rPr lang="ru-RU" baseline="0" dirty="0" err="1" smtClean="0"/>
              <a:t>Луховицах</a:t>
            </a:r>
            <a:r>
              <a:rPr lang="ru-RU" baseline="0" dirty="0" smtClean="0"/>
              <a:t> и Люберцах, надежными партнерами в производственной и смежных отраслях, выпускающая буровой инструмент, смесительные узлы, а также поставляющая </a:t>
            </a:r>
            <a:r>
              <a:rPr lang="ru-RU" baseline="0" dirty="0" err="1" smtClean="0"/>
              <a:t>глинопорошок</a:t>
            </a:r>
            <a:r>
              <a:rPr lang="ru-RU" baseline="0" dirty="0" smtClean="0"/>
              <a:t> под собственным брендом на рынок ГНБ. Ну и конечно поставщик оборудования из Китая – машины ГНБ </a:t>
            </a:r>
            <a:r>
              <a:rPr lang="en-US" baseline="0" dirty="0" smtClean="0"/>
              <a:t>DRILLTO</a:t>
            </a:r>
            <a:r>
              <a:rPr lang="ru-RU" baseline="0" dirty="0" smtClean="0"/>
              <a:t>, системы локации Гималаи, Системы регенерации, расширители и многое другое.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Линейка машин от</a:t>
            </a:r>
            <a:r>
              <a:rPr lang="ru-RU" baseline="0" dirty="0" smtClean="0"/>
              <a:t> компании </a:t>
            </a:r>
            <a:r>
              <a:rPr lang="ru-RU" baseline="0" dirty="0" err="1" smtClean="0"/>
              <a:t>Дриллто</a:t>
            </a:r>
            <a:r>
              <a:rPr lang="ru-RU" baseline="0" dirty="0" smtClean="0"/>
              <a:t> для ГНБ бурения двойными штангами. На сегодняшний день на российский рынок поставляются 4 модели машин. Это не исключает индивидуального подхода к потребностям клиентов, это обозначено целесообразностью применения единицы техники как самостоятельного комплекса. Модельный ряд начинается с </a:t>
            </a:r>
            <a:r>
              <a:rPr lang="en-US" baseline="0" dirty="0" smtClean="0"/>
              <a:t>ZT</a:t>
            </a:r>
            <a:r>
              <a:rPr lang="ru-RU" baseline="0" dirty="0" smtClean="0"/>
              <a:t>-21/32АТ,- предназначенной для работ в диапазоне расширения до 40 мм, в основном это построение </a:t>
            </a:r>
            <a:r>
              <a:rPr lang="ru-RU" baseline="0" dirty="0" err="1" smtClean="0"/>
              <a:t>пилотных</a:t>
            </a:r>
            <a:r>
              <a:rPr lang="ru-RU" baseline="0" dirty="0" smtClean="0"/>
              <a:t> скважин для последующего расширения другим оборудование, построение линий связи и иных мелких переходов с длиной бурения в среднем 200-300 метров. Следующий комплекс – </a:t>
            </a:r>
            <a:r>
              <a:rPr lang="en-US" baseline="0" dirty="0" smtClean="0"/>
              <a:t>ZT-36/72AT</a:t>
            </a:r>
            <a:r>
              <a:rPr lang="ru-RU" baseline="0" dirty="0" smtClean="0"/>
              <a:t>, машина для применения в городских условиях, универсальная, на ней реализовано бурение обычными штангами, размещенными одна в другую. Машина </a:t>
            </a:r>
            <a:r>
              <a:rPr lang="en-US" baseline="0" dirty="0" smtClean="0"/>
              <a:t>ZT-60/120AT – </a:t>
            </a:r>
            <a:r>
              <a:rPr lang="ru-RU" baseline="0" dirty="0" smtClean="0"/>
              <a:t>магистральная машина с возможностью построения скважины до 1000 мм и длиной бурения 600-800 метров. Самой мощной установкой в классе остается </a:t>
            </a:r>
            <a:r>
              <a:rPr lang="en-US" baseline="0" dirty="0" smtClean="0"/>
              <a:t>ZT-80/160A</a:t>
            </a:r>
            <a:r>
              <a:rPr lang="ru-RU" baseline="0" dirty="0" smtClean="0"/>
              <a:t>Т, работает с инструментов диаметром до 1600 мм, способна бурить на расстояние до 1000 м.</a:t>
            </a:r>
          </a:p>
          <a:p>
            <a:r>
              <a:rPr lang="ru-RU" baseline="0" dirty="0" smtClean="0"/>
              <a:t>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20</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всех машинах установлены дизельные двигатели </a:t>
            </a:r>
            <a:r>
              <a:rPr lang="en-US" dirty="0" smtClean="0"/>
              <a:t>Cummins</a:t>
            </a:r>
            <a:r>
              <a:rPr lang="ru-RU" dirty="0" smtClean="0"/>
              <a:t>, применяется гидравлическая</a:t>
            </a:r>
            <a:r>
              <a:rPr lang="ru-RU" baseline="0" dirty="0" smtClean="0"/>
              <a:t> система с закрытым контуром на вращении, насосы аксиально-поршневые производства </a:t>
            </a:r>
            <a:r>
              <a:rPr lang="en-US" baseline="0" dirty="0" err="1" smtClean="0"/>
              <a:t>Danfoss</a:t>
            </a:r>
            <a:r>
              <a:rPr lang="ru-RU" baseline="0" dirty="0" smtClean="0"/>
              <a:t>.</a:t>
            </a:r>
            <a:r>
              <a:rPr lang="en-US" baseline="0" dirty="0" smtClean="0"/>
              <a:t> </a:t>
            </a:r>
            <a:r>
              <a:rPr lang="ru-RU" baseline="0" dirty="0" smtClean="0"/>
              <a:t>На всех машинах реализованы функции</a:t>
            </a:r>
            <a:r>
              <a:rPr lang="en-US" baseline="0" dirty="0" smtClean="0"/>
              <a:t> </a:t>
            </a:r>
            <a:r>
              <a:rPr lang="ru-RU" baseline="0" dirty="0" smtClean="0"/>
              <a:t>плавной регулировки скорости вращения </a:t>
            </a:r>
            <a:r>
              <a:rPr lang="ru-RU" baseline="0" dirty="0" err="1" smtClean="0"/>
              <a:t>бенонитового</a:t>
            </a:r>
            <a:r>
              <a:rPr lang="ru-RU" baseline="0" dirty="0" smtClean="0"/>
              <a:t> насоса от 0 до максимума, есть функция промывки (включение 100% мощности отдельной клавишей), установлен кран блокировки подачи бурового раствора при закрытии передних тисков со сбросом давления с бурового канала.</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21</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малых машинах применяются парные кассеты для штанг, которые позволяют догружать или разгружать штанги в процессе работы без остановок. Кран манипулятор может монтировать полную кассету.</a:t>
            </a:r>
          </a:p>
          <a:p>
            <a:r>
              <a:rPr lang="ru-RU" dirty="0" smtClean="0"/>
              <a:t>На всех машинах </a:t>
            </a:r>
            <a:r>
              <a:rPr lang="ru-RU" dirty="0" err="1" smtClean="0"/>
              <a:t>Дриллто</a:t>
            </a:r>
            <a:r>
              <a:rPr lang="ru-RU" dirty="0" smtClean="0"/>
              <a:t> поворотная кабина, защищенное лобовое стекло со</a:t>
            </a:r>
            <a:r>
              <a:rPr lang="ru-RU" baseline="0" dirty="0" smtClean="0"/>
              <a:t> стеклоочистителем и </a:t>
            </a:r>
            <a:r>
              <a:rPr lang="ru-RU" baseline="0" dirty="0" err="1" smtClean="0"/>
              <a:t>омывателем</a:t>
            </a:r>
            <a:r>
              <a:rPr lang="ru-RU" baseline="0" dirty="0" smtClean="0"/>
              <a:t>. На данной модели установлено 2 каретки, каждая в отдельности для своей штанги. Из-за применения внешних штанг с резьбой </a:t>
            </a:r>
            <a:r>
              <a:rPr lang="en-US" baseline="0" dirty="0" smtClean="0"/>
              <a:t>NC31 </a:t>
            </a:r>
            <a:r>
              <a:rPr lang="ru-RU" baseline="0" dirty="0" smtClean="0"/>
              <a:t>с проходным каналом более 50 мм машиной, а также моментов вращения на шпинделе 15000 Нм можно применять расширитель типа </a:t>
            </a:r>
            <a:r>
              <a:rPr lang="ru-RU" baseline="0" dirty="0" err="1" smtClean="0"/>
              <a:t>кодиак</a:t>
            </a:r>
            <a:r>
              <a:rPr lang="ru-RU" baseline="0" dirty="0" smtClean="0"/>
              <a:t>, </a:t>
            </a:r>
            <a:r>
              <a:rPr lang="ru-RU" baseline="0" dirty="0" err="1" smtClean="0"/>
              <a:t>ватервинг</a:t>
            </a:r>
            <a:r>
              <a:rPr lang="ru-RU" baseline="0" dirty="0" smtClean="0"/>
              <a:t>, </a:t>
            </a:r>
            <a:r>
              <a:rPr lang="ru-RU" baseline="0" dirty="0" err="1" smtClean="0"/>
              <a:t>барель</a:t>
            </a:r>
            <a:r>
              <a:rPr lang="ru-RU" baseline="0" dirty="0" smtClean="0"/>
              <a:t> до 1000 мм. Машина может поставляться с рамой под работу штангами 2 типов – 3 и 4, 57 м.</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22</a:t>
            </a:fld>
            <a:endParaRPr lang="ko-K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Машины следующего</a:t>
            </a:r>
            <a:r>
              <a:rPr lang="ru-RU" baseline="0" dirty="0" smtClean="0"/>
              <a:t> типа размера могут поставляться с механизмом карусельной подачи штанг и без него, оба варианта поставляются с краном-манипулятором. На всех машинах 2 скорости вращения, тяги. Комфортабельное место оператора, хороший обзор, полная информативность, не сложное управление. При работе обычными расширителями можно строить каналы до 1200 мм.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23</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 крайний представитель серии </a:t>
            </a:r>
            <a:r>
              <a:rPr lang="en-US" dirty="0" smtClean="0"/>
              <a:t>AT</a:t>
            </a:r>
            <a:r>
              <a:rPr lang="ru-RU" dirty="0" smtClean="0"/>
              <a:t> – установка с тяговым усилием 80 тонн с увеличением до 160 тонн. Все машины</a:t>
            </a:r>
            <a:r>
              <a:rPr lang="ru-RU" baseline="0" dirty="0" smtClean="0"/>
              <a:t> серии АТ работают в России. Опыт эксплуатации машин </a:t>
            </a:r>
            <a:r>
              <a:rPr lang="ru-RU" baseline="0" dirty="0" err="1" smtClean="0"/>
              <a:t>Дриллто</a:t>
            </a:r>
            <a:r>
              <a:rPr lang="ru-RU" baseline="0" dirty="0" smtClean="0"/>
              <a:t> серии АТ более 10 лет. Обновленные серии работают с 2018 года.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24</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форумах часто публикуется информация об объектах, которые выполняют специалисты тем или иным оборудованием. Здесь</a:t>
            </a:r>
            <a:r>
              <a:rPr lang="ru-RU" baseline="0" dirty="0" smtClean="0"/>
              <a:t> приведены несколько из них, о которых вы могли слышать или прочесть. Информации по работе машины </a:t>
            </a:r>
            <a:r>
              <a:rPr lang="en-US" baseline="0" dirty="0" smtClean="0"/>
              <a:t>ZT-</a:t>
            </a:r>
            <a:r>
              <a:rPr lang="ru-RU" baseline="0" dirty="0" smtClean="0"/>
              <a:t>80/160</a:t>
            </a:r>
            <a:r>
              <a:rPr lang="en-US" baseline="0" dirty="0" smtClean="0"/>
              <a:t>AT </a:t>
            </a:r>
            <a:r>
              <a:rPr lang="ru-RU" baseline="0" dirty="0" smtClean="0"/>
              <a:t>у нас пока </a:t>
            </a:r>
            <a:r>
              <a:rPr lang="ru-RU" baseline="0" dirty="0" err="1" smtClean="0"/>
              <a:t>еше</a:t>
            </a:r>
            <a:r>
              <a:rPr lang="ru-RU" baseline="0" dirty="0" smtClean="0"/>
              <a:t> нет, первые работы только  планируют начать в ближайшее время. Самыми популярными машинами остаются </a:t>
            </a:r>
            <a:r>
              <a:rPr lang="en-US" baseline="0" dirty="0" smtClean="0"/>
              <a:t>ZT-36/72 A</a:t>
            </a:r>
            <a:r>
              <a:rPr lang="ru-RU" baseline="0" dirty="0" smtClean="0"/>
              <a:t>Т, они более мобильны и универсальны, именно с них началась модернизация линейки и поэтому по ним больше всего информации по выполненным работам.</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25</a:t>
            </a:fld>
            <a:endParaRPr lang="ko-K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Все, кто работают</a:t>
            </a:r>
            <a:r>
              <a:rPr lang="ru-RU" baseline="0" dirty="0" smtClean="0"/>
              <a:t> с большими диаметрами и большими длинами знают и понимают риски остановки трубы в канале в момент непосредственной затяжки. Помочь многотонному по мощности комплексу простыми подручными средствами становится просто не возможно. Для решения таких задач производится такое оборудование, как ТОЛКАТЕЛЬ. По своей сути это домкратное оборудование, требующее качественного крепления к грунту и за счет прочного обхвата трубы позволяет перемещать (толкать) ее в канал. Одна из установок Толкатель </a:t>
            </a:r>
            <a:r>
              <a:rPr lang="en-US" baseline="0" dirty="0" smtClean="0"/>
              <a:t>DRILLTO ZT TG-500</a:t>
            </a:r>
            <a:r>
              <a:rPr lang="ru-RU" baseline="0" dirty="0" smtClean="0"/>
              <a:t>. Установка </a:t>
            </a:r>
            <a:r>
              <a:rPr lang="ru-RU" dirty="0" smtClean="0"/>
              <a:t>имеет раздельную конструкцию с полным гидравлическим приводом. Основные части: </a:t>
            </a:r>
            <a:r>
              <a:rPr lang="ru-RU" dirty="0" err="1" smtClean="0"/>
              <a:t>энергостанция</a:t>
            </a:r>
            <a:r>
              <a:rPr lang="ru-RU" dirty="0" smtClean="0"/>
              <a:t>, модуль управления, пастель толкателя и оголовок (захват) для захвата трубы. Захват посредством гидроцилиндров зажимают трубу; пастель с цилиндрами является</a:t>
            </a:r>
            <a:r>
              <a:rPr lang="ru-RU" baseline="0" dirty="0" smtClean="0"/>
              <a:t> основным</a:t>
            </a:r>
            <a:r>
              <a:rPr lang="ru-RU" dirty="0" smtClean="0"/>
              <a:t> рабочим</a:t>
            </a:r>
            <a:r>
              <a:rPr lang="ru-RU" baseline="0" dirty="0" smtClean="0"/>
              <a:t> органом,</a:t>
            </a:r>
            <a:r>
              <a:rPr lang="ru-RU" dirty="0" smtClean="0"/>
              <a:t> </a:t>
            </a:r>
            <a:r>
              <a:rPr lang="ru-RU" dirty="0" err="1" smtClean="0"/>
              <a:t>энерностанция</a:t>
            </a:r>
            <a:r>
              <a:rPr lang="ru-RU" dirty="0" smtClean="0"/>
              <a:t> по</a:t>
            </a:r>
            <a:r>
              <a:rPr lang="ru-RU" baseline="0" dirty="0" smtClean="0"/>
              <a:t> своей сути является гидравлической станцией, обеспечивающей необходимой энергией весь комплекс и </a:t>
            </a:r>
            <a:r>
              <a:rPr lang="ru-RU" dirty="0" smtClean="0"/>
              <a:t>электрогидравлическое пропорциональное управление, обеспечивающее точность и плавность работы всего комплекса. Все основные гидравлические и электрические компоненты производства </a:t>
            </a:r>
            <a:r>
              <a:rPr lang="ru-RU" dirty="0" err="1" smtClean="0"/>
              <a:t>Sauer-Danfoss</a:t>
            </a:r>
            <a:r>
              <a:rPr lang="ru-RU" dirty="0" smtClean="0"/>
              <a:t>.</a:t>
            </a:r>
          </a:p>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26</a:t>
            </a:fld>
            <a:endParaRPr lang="ko-K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Локационная система Гималаи </a:t>
            </a:r>
            <a:r>
              <a:rPr lang="en-US" dirty="0" smtClean="0"/>
              <a:t>S9</a:t>
            </a:r>
            <a:r>
              <a:rPr lang="ru-RU" dirty="0" smtClean="0"/>
              <a:t>. Это новый продукт на рынке России, в Китае он достаточно известен и популярен. В 2023</a:t>
            </a:r>
            <a:r>
              <a:rPr lang="ru-RU" baseline="0" dirty="0" smtClean="0"/>
              <a:t> году мы его представили на выставке. В системе предусмотрено 3 режима работы: слабой, стандартной и высокой мощности. Корпус выполнен в продолговатой форме, вытянутой вертикально, меню подобно системам </a:t>
            </a:r>
            <a:r>
              <a:rPr lang="en-US" baseline="0" dirty="0" smtClean="0"/>
              <a:t>DCI</a:t>
            </a:r>
            <a:r>
              <a:rPr lang="ru-RU" baseline="0" dirty="0" smtClean="0"/>
              <a:t>, внешней формой система схожа с </a:t>
            </a:r>
            <a:r>
              <a:rPr lang="en-US" baseline="0" dirty="0" err="1" smtClean="0"/>
              <a:t>Radiodetection</a:t>
            </a:r>
            <a:r>
              <a:rPr lang="en-US" baseline="0" dirty="0" smtClean="0"/>
              <a:t> </a:t>
            </a:r>
            <a:r>
              <a:rPr lang="ru-RU" baseline="0" dirty="0" smtClean="0"/>
              <a:t>и </a:t>
            </a:r>
            <a:r>
              <a:rPr lang="en-US" baseline="0" dirty="0" smtClean="0"/>
              <a:t>AM</a:t>
            </a:r>
            <a:r>
              <a:rPr lang="ru-RU" baseline="0" dirty="0" smtClean="0"/>
              <a:t>. Меню интуитивно понятное и соответствует сформировавшимся ожиданиям, информация выводится в полном объеме и доступной форме.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27</a:t>
            </a:fld>
            <a:endParaRPr lang="ko-K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Чем нас привлекла данная система: большое разнообразие зондов под разные задачи, есть классический с частотами от 5 до 41 кГц, низкочастотный с диапазоном 0,3 до 0,8 кГц, для бурения в тяжелый грунтах (повышенной мощности) с частотами классического зонда, для бурения с ударом и сверх глубокого бурения. Излучатели есть различные по размеру и времени работы от элементов питания. Есть решения для множества задач.</a:t>
            </a:r>
          </a:p>
          <a:p>
            <a:endParaRPr lang="ru-RU" baseline="0" dirty="0" smtClean="0"/>
          </a:p>
          <a:p>
            <a:r>
              <a:rPr lang="ru-RU" baseline="0" dirty="0" smtClean="0"/>
              <a:t>3 года гарантии </a:t>
            </a:r>
            <a:r>
              <a:rPr lang="en-US" baseline="0" dirty="0" smtClean="0"/>
              <a:t>/</a:t>
            </a:r>
            <a:r>
              <a:rPr lang="ru-RU" baseline="0" dirty="0" smtClean="0"/>
              <a:t> 500 часов – тоже наше преимущество</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28</a:t>
            </a:fld>
            <a:endParaRPr lang="ko-K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Также встроен сканер частот, который позволяет</a:t>
            </a:r>
            <a:r>
              <a:rPr lang="ru-RU" baseline="0" dirty="0" smtClean="0"/>
              <a:t> оценить уровень влияния помех на каждой рабочей частоте и построить график работы при </a:t>
            </a:r>
            <a:r>
              <a:rPr lang="ru-RU" baseline="0" dirty="0" err="1" smtClean="0"/>
              <a:t>пилотном</a:t>
            </a:r>
            <a:r>
              <a:rPr lang="ru-RU" baseline="0" dirty="0" smtClean="0"/>
              <a:t> бурении. Считаем системы компании Гималаи достойным представителем оборудования в данной отрасли.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29</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3</a:t>
            </a:fld>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indent="0" algn="l" defTabSz="914400" rtl="0" eaLnBrk="1" fontAlgn="auto" latinLnBrk="1" hangingPunct="1">
              <a:lnSpc>
                <a:spcPct val="100000"/>
              </a:lnSpc>
              <a:spcBef>
                <a:spcPts val="0"/>
              </a:spcBef>
              <a:spcAft>
                <a:spcPts val="0"/>
              </a:spcAft>
              <a:buClrTx/>
              <a:buSzTx/>
              <a:buFontTx/>
              <a:buNone/>
              <a:tabLst/>
              <a:defRPr/>
            </a:pPr>
            <a:r>
              <a:rPr lang="ru-RU" dirty="0" smtClean="0">
                <a:latin typeface="Arial Black" pitchFamily="34" charset="0"/>
              </a:rPr>
              <a:t>Рециркуляция (регенерация) бурового раствора - это экономия материалов для подготовки буровых растворов. Снижение себестоимости на покупку буровых растворов, их доставку на место проведения строительных (буровых работ). Уменьшение количества отходов при ГНБ бурении, </a:t>
            </a:r>
            <a:r>
              <a:rPr lang="ru-RU" dirty="0" err="1" smtClean="0">
                <a:latin typeface="Arial Black" pitchFamily="34" charset="0"/>
              </a:rPr>
              <a:t>тонелировании</a:t>
            </a:r>
            <a:r>
              <a:rPr lang="ru-RU" dirty="0" smtClean="0">
                <a:latin typeface="Arial Black" pitchFamily="34" charset="0"/>
              </a:rPr>
              <a:t> и других работах. Снижение загрязнения окружающей среды.</a:t>
            </a:r>
          </a:p>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32</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 чем сегодня я хотел поговорить. Свое выступление вряд</a:t>
            </a:r>
            <a:r>
              <a:rPr lang="en-US" dirty="0" smtClean="0"/>
              <a:t> </a:t>
            </a:r>
            <a:r>
              <a:rPr lang="ru-RU" dirty="0" smtClean="0"/>
              <a:t>ли я смогу назвать докладом, скорее это обзор того, что мы можем предложить рынку ГНБ в области бурения сложных пород. На сегодняшний день бурение горизонтально направленным методом стало повседневным и уже не является чем</a:t>
            </a:r>
            <a:r>
              <a:rPr lang="ru-RU" baseline="0" dirty="0" smtClean="0"/>
              <a:t> то особенным, чем можно удивить. Но, остаются районы, регионы и целые области на территории которых работы с применением технологии ГНБ остаются малодоступны, сложны, но в тоже время сильно востребованы. Речь идет о горизонтальном направленном бурении твердых пород. Существует несколько доступных методов бурения, но поговорим, с нашей точки зрения, о самом эффективном в этой отрасли – бурение двойными штангами.</a:t>
            </a:r>
          </a:p>
          <a:p>
            <a:r>
              <a:rPr lang="ru-RU" baseline="0" dirty="0" smtClean="0"/>
              <a:t>Повторю информацию со слайда, бурение двойными штангами позволяет нам одновременно использовать 2 вращения – привод насадки разрушающей породу (шарошечного долота) и колонной штанг, управляющей направлением бурения, что с поступательным движением и позволяет производить проходку и построение </a:t>
            </a:r>
            <a:r>
              <a:rPr lang="ru-RU" baseline="0" dirty="0" err="1" smtClean="0"/>
              <a:t>пилотной</a:t>
            </a:r>
            <a:r>
              <a:rPr lang="ru-RU" baseline="0" dirty="0" smtClean="0"/>
              <a:t> скважины.</a:t>
            </a:r>
            <a:r>
              <a:rPr lang="en-US" baseline="0" dirty="0" smtClean="0"/>
              <a:t> </a:t>
            </a:r>
            <a:endParaRPr lang="ru-RU" baseline="0" dirty="0" smtClean="0"/>
          </a:p>
          <a:p>
            <a:r>
              <a:rPr lang="ru-RU" baseline="0" dirty="0" smtClean="0"/>
              <a:t>  </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4</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какой категории грунтов без такой технологии горизонтальное направленное бурение уже будет</a:t>
            </a:r>
            <a:r>
              <a:rPr lang="ru-RU" baseline="0" dirty="0" smtClean="0"/>
              <a:t> крайне затруднительно – 5, 6, 7. Начиная с 5 категории возникают проблемы с применением альтернативных вариантов, водяных забойных двигателей и </a:t>
            </a:r>
            <a:r>
              <a:rPr lang="ru-RU" baseline="0" dirty="0" err="1" smtClean="0"/>
              <a:t>вибро-ударных</a:t>
            </a:r>
            <a:r>
              <a:rPr lang="ru-RU" baseline="0" dirty="0" smtClean="0"/>
              <a:t> механизмов. В неоднородных грунтах с их применением возникает сложность в управлении, избыточной промывке скважины, ослаблении стенок канала створа и иных мало контролируемых ситуациях в процессе выполнения работ. Думаю, для ознакомления многим будет интересна ссылка на сайт компании </a:t>
            </a:r>
            <a:r>
              <a:rPr lang="ru-RU" baseline="0" dirty="0" err="1" smtClean="0"/>
              <a:t>ГлавФундамент</a:t>
            </a:r>
            <a:r>
              <a:rPr lang="ru-RU" baseline="0" dirty="0" smtClean="0"/>
              <a:t>, где можно по регионам ознакомиться с грунтами, изучить и понять, с чем можно столкнуться при их бурении. Информацию с сайта можно скачивать в достойном качестве.</a:t>
            </a:r>
          </a:p>
          <a:p>
            <a:r>
              <a:rPr lang="en-US" baseline="0" dirty="0" smtClean="0"/>
              <a:t>https://glavfundament.ru/fiz_licam/proect/karta_gruntov/</a:t>
            </a:r>
            <a:endParaRPr lang="ru-RU" baseline="0" dirty="0" smtClean="0"/>
          </a:p>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8,</a:t>
            </a:r>
            <a:r>
              <a:rPr lang="ru-RU" baseline="0" dirty="0" smtClean="0"/>
              <a:t> 9 и 10 категориях бурение остается сложным и с применением технологии бурения двойными штангами. Для выполнения работ в таких породах требуется особый инструмент, который я далее отмечу.</a:t>
            </a:r>
          </a:p>
          <a:p>
            <a:r>
              <a:rPr lang="ru-RU" baseline="0" dirty="0" smtClean="0"/>
              <a:t>Данные породы встречаются в бурении менее часто, но в сфере расширения освоения и заселения все новых территорий в России, вопрос их бурения появляется все чаще. Это Сахалин, Карелия, Байкальский регион, Урал, Кавказ и многие другие.</a:t>
            </a:r>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baseline="0" dirty="0" smtClean="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7</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ru-RU" baseline="0" dirty="0" smtClean="0"/>
              <a:t>Как пример отмечу информацию с сайта о грунтах нашего с вами места нахождения… </a:t>
            </a:r>
            <a:r>
              <a:rPr lang="en-US" baseline="0" dirty="0" smtClean="0"/>
              <a:t>https://glavfundament.ru/fiz_licam/proect/karta_gruntov/</a:t>
            </a:r>
            <a:endParaRPr lang="ru-RU" baseline="0" dirty="0" smtClean="0"/>
          </a:p>
          <a:p>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8</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Вернемся к бурению двойными штангами. Перед тем как говорить о самих машинах надо выделить 3 основные инструмента, без</a:t>
            </a:r>
            <a:r>
              <a:rPr lang="ru-RU" baseline="0" dirty="0" smtClean="0"/>
              <a:t> которых такие работы вести не получится: </a:t>
            </a:r>
            <a:r>
              <a:rPr lang="ru-RU" baseline="0" dirty="0" err="1" smtClean="0"/>
              <a:t>мотобур</a:t>
            </a:r>
            <a:r>
              <a:rPr lang="ru-RU" baseline="0" dirty="0" smtClean="0"/>
              <a:t>, штанги и расширители.</a:t>
            </a:r>
          </a:p>
          <a:p>
            <a:r>
              <a:rPr lang="ru-RU" baseline="0" dirty="0" err="1" smtClean="0"/>
              <a:t>Мотобур</a:t>
            </a:r>
            <a:r>
              <a:rPr lang="ru-RU" baseline="0" dirty="0" smtClean="0"/>
              <a:t>, он же </a:t>
            </a:r>
            <a:r>
              <a:rPr lang="ru-RU" baseline="0" dirty="0" err="1" smtClean="0"/>
              <a:t>Гога</a:t>
            </a:r>
            <a:r>
              <a:rPr lang="ru-RU" baseline="0" dirty="0" smtClean="0"/>
              <a:t>, </a:t>
            </a:r>
            <a:r>
              <a:rPr lang="ru-RU" baseline="0" dirty="0" err="1" smtClean="0"/>
              <a:t>онже</a:t>
            </a:r>
            <a:r>
              <a:rPr lang="ru-RU" baseline="0" dirty="0" smtClean="0"/>
              <a:t> Гоша и т.д. В Компании </a:t>
            </a:r>
            <a:r>
              <a:rPr lang="ru-RU" baseline="0" dirty="0" err="1" smtClean="0"/>
              <a:t>Дриллто</a:t>
            </a:r>
            <a:r>
              <a:rPr lang="ru-RU" baseline="0" dirty="0" smtClean="0"/>
              <a:t> данный инструмент назвали направляющая труба с корпусом трансмиттера. Состоит из внешнего корпуса, внутреннего вала, подшипников, сальников и  корпуса для передатчика (отсека для зонда локационной системы), а также поворотной муфты для шарошечного долота. Само долото является отдельным съемным инструментом. Внешний корпус имеет искривление примерно в центральной части, угол отклонения от оси составляет 2 градуса (3,5 %).</a:t>
            </a:r>
          </a:p>
          <a:p>
            <a:r>
              <a:rPr lang="ru-RU" baseline="0" dirty="0" smtClean="0"/>
              <a:t>Добавить эскиз </a:t>
            </a:r>
            <a:r>
              <a:rPr lang="ru-RU" baseline="0" dirty="0" err="1" smtClean="0"/>
              <a:t>мотобура</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F08FC7D2-309F-4B1D-AF63-DB3D4B544859}" type="slidenum">
              <a:rPr lang="ko-KR" altLang="en-US" smtClean="0"/>
              <a:pPr/>
              <a:t>9</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xmlns="" id="{43C4C2B9-F078-4461-BFFD-863F79C715DB}"/>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7" name="TextBox 6">
            <a:hlinkClick r:id="rId5"/>
            <a:extLst>
              <a:ext uri="{FF2B5EF4-FFF2-40B4-BE49-F238E27FC236}">
                <a16:creationId xmlns:a16="http://schemas.microsoft.com/office/drawing/2014/main" xmlns="" id="{5C4793D9-378D-4226-B652-8CF471B1BD04}"/>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cxnSp>
        <p:nvCxnSpPr>
          <p:cNvPr id="5" name="직선 연결선 4">
            <a:extLst>
              <a:ext uri="{FF2B5EF4-FFF2-40B4-BE49-F238E27FC236}">
                <a16:creationId xmlns:a16="http://schemas.microsoft.com/office/drawing/2014/main" xmlns="" id="{97B82D3B-76F2-4A8C-ADB1-01DF9BF53226}"/>
              </a:ext>
            </a:extLst>
          </p:cNvPr>
          <p:cNvCxnSpPr/>
          <p:nvPr userDrawn="1"/>
        </p:nvCxnSpPr>
        <p:spPr>
          <a:xfrm>
            <a:off x="426000" y="11611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sp>
        <p:nvSpPr>
          <p:cNvPr id="13" name="그림 개체 틀 2">
            <a:extLst>
              <a:ext uri="{FF2B5EF4-FFF2-40B4-BE49-F238E27FC236}">
                <a16:creationId xmlns:a16="http://schemas.microsoft.com/office/drawing/2014/main" xmlns="" id="{7CCA1939-193B-4B91-97B6-32511A8DA0BF}"/>
              </a:ext>
            </a:extLst>
          </p:cNvPr>
          <p:cNvSpPr>
            <a:spLocks noGrp="1"/>
          </p:cNvSpPr>
          <p:nvPr userDrawn="1">
            <p:ph type="pic" sz="quarter" idx="11" hasCustomPrompt="1"/>
          </p:nvPr>
        </p:nvSpPr>
        <p:spPr>
          <a:xfrm>
            <a:off x="426002" y="3043321"/>
            <a:ext cx="11339996" cy="3189374"/>
          </a:xfrm>
          <a:prstGeom prst="rect">
            <a:avLst/>
          </a:prstGeom>
          <a:pattFill prst="pct10">
            <a:fgClr>
              <a:schemeClr val="bg1">
                <a:lumMod val="75000"/>
              </a:schemeClr>
            </a:fgClr>
            <a:bgClr>
              <a:schemeClr val="bg1">
                <a:lumMod val="95000"/>
              </a:schemeClr>
            </a:bgClr>
          </a:pattFill>
        </p:spPr>
        <p:txBody>
          <a:bodyPr tIns="828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cxnSp>
        <p:nvCxnSpPr>
          <p:cNvPr id="14" name="직선 연결선 13">
            <a:extLst>
              <a:ext uri="{FF2B5EF4-FFF2-40B4-BE49-F238E27FC236}">
                <a16:creationId xmlns:a16="http://schemas.microsoft.com/office/drawing/2014/main" xmlns="" id="{8B96B365-C859-4F66-B1BE-AAE11594447F}"/>
              </a:ext>
            </a:extLst>
          </p:cNvPr>
          <p:cNvCxnSpPr/>
          <p:nvPr userDrawn="1"/>
        </p:nvCxnSpPr>
        <p:spPr>
          <a:xfrm>
            <a:off x="426000" y="503047"/>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xmlns="" id="{218A5A21-097F-4099-88A2-9A21D044ED69}"/>
              </a:ext>
            </a:extLst>
          </p:cNvPr>
          <p:cNvCxnSpPr/>
          <p:nvPr userDrawn="1"/>
        </p:nvCxnSpPr>
        <p:spPr>
          <a:xfrm>
            <a:off x="426000" y="6354953"/>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2" name="직사각형 1">
            <a:extLst>
              <a:ext uri="{FF2B5EF4-FFF2-40B4-BE49-F238E27FC236}">
                <a16:creationId xmlns:a16="http://schemas.microsoft.com/office/drawing/2014/main" xmlns="" id="{EBD9A33D-C110-48E7-8037-02DA4994D3C2}"/>
              </a:ext>
            </a:extLst>
          </p:cNvPr>
          <p:cNvSpPr/>
          <p:nvPr userDrawn="1"/>
        </p:nvSpPr>
        <p:spPr>
          <a:xfrm>
            <a:off x="425999" y="1283400"/>
            <a:ext cx="11339995" cy="1637663"/>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Tree>
    <p:extLst>
      <p:ext uri="{BB962C8B-B14F-4D97-AF65-F5344CB8AC3E}">
        <p14:creationId xmlns:p14="http://schemas.microsoft.com/office/powerpoint/2010/main" xmlns="" val="2549487871"/>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xmlns="" id="{80442A18-DF1F-4AF8-AE30-36A5668F0465}"/>
              </a:ext>
            </a:extLst>
          </p:cNvPr>
          <p:cNvSpPr>
            <a:spLocks noGrp="1" noChangeAspect="1"/>
          </p:cNvSpPr>
          <p:nvPr>
            <p:ph type="pic" sz="quarter" idx="10" hasCustomPrompt="1"/>
          </p:nvPr>
        </p:nvSpPr>
        <p:spPr>
          <a:xfrm>
            <a:off x="1415969" y="1376781"/>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5D7038AA-77BD-4CD6-B016-26F34B636E2C}"/>
              </a:ext>
            </a:extLst>
          </p:cNvPr>
          <p:cNvSpPr>
            <a:spLocks noGrp="1" noChangeAspect="1"/>
          </p:cNvSpPr>
          <p:nvPr>
            <p:ph type="pic" sz="quarter" idx="11" hasCustomPrompt="1"/>
          </p:nvPr>
        </p:nvSpPr>
        <p:spPr>
          <a:xfrm>
            <a:off x="6356810" y="1376781"/>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F2A9D0F3-F0F6-40BE-A5AE-17C2DF8C4244}"/>
              </a:ext>
            </a:extLst>
          </p:cNvPr>
          <p:cNvSpPr>
            <a:spLocks noGrp="1" noChangeAspect="1"/>
          </p:cNvSpPr>
          <p:nvPr>
            <p:ph type="pic" sz="quarter" idx="12" hasCustomPrompt="1"/>
          </p:nvPr>
        </p:nvSpPr>
        <p:spPr>
          <a:xfrm>
            <a:off x="3886183" y="3847582"/>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xmlns="" id="{E543E7F0-BE8C-4A1E-A4B2-10B29EBA764A}"/>
              </a:ext>
            </a:extLst>
          </p:cNvPr>
          <p:cNvSpPr>
            <a:spLocks noGrp="1" noChangeAspect="1"/>
          </p:cNvSpPr>
          <p:nvPr>
            <p:ph type="pic" sz="quarter" idx="13" hasCustomPrompt="1"/>
          </p:nvPr>
        </p:nvSpPr>
        <p:spPr>
          <a:xfrm>
            <a:off x="8827024" y="3847582"/>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3" name="직사각형 12">
            <a:extLst>
              <a:ext uri="{FF2B5EF4-FFF2-40B4-BE49-F238E27FC236}">
                <a16:creationId xmlns:a16="http://schemas.microsoft.com/office/drawing/2014/main" xmlns="" id="{5266182A-FAF6-41AC-AFCF-AEF6C81E9039}"/>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4" name="Graphic 3">
            <a:hlinkClick r:id="rId2"/>
            <a:extLst>
              <a:ext uri="{FF2B5EF4-FFF2-40B4-BE49-F238E27FC236}">
                <a16:creationId xmlns:a16="http://schemas.microsoft.com/office/drawing/2014/main" xmlns="" id="{ACFC3D58-4C4E-4A40-9AB2-67C9673B1502}"/>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5" name="TextBox 14">
            <a:hlinkClick r:id="rId5"/>
            <a:extLst>
              <a:ext uri="{FF2B5EF4-FFF2-40B4-BE49-F238E27FC236}">
                <a16:creationId xmlns:a16="http://schemas.microsoft.com/office/drawing/2014/main" xmlns="" id="{5E0B4725-F800-41BA-99C9-8B7F9399F5A0}"/>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31497739"/>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10" name="그림 개체 틀 11">
            <a:extLst>
              <a:ext uri="{FF2B5EF4-FFF2-40B4-BE49-F238E27FC236}">
                <a16:creationId xmlns:a16="http://schemas.microsoft.com/office/drawing/2014/main" xmlns="" id="{7D6F6379-D2F8-46DD-943B-960AC7318B38}"/>
              </a:ext>
            </a:extLst>
          </p:cNvPr>
          <p:cNvSpPr>
            <a:spLocks noGrp="1"/>
          </p:cNvSpPr>
          <p:nvPr>
            <p:ph type="pic" sz="quarter" idx="10" hasCustomPrompt="1"/>
          </p:nvPr>
        </p:nvSpPr>
        <p:spPr>
          <a:xfrm>
            <a:off x="7874576" y="819753"/>
            <a:ext cx="2361624" cy="5218494"/>
          </a:xfrm>
          <a:prstGeom prst="roundRect">
            <a:avLst>
              <a:gd name="adj" fmla="val 20435"/>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xmlns="" id="{55647F72-4B53-484D-97D2-80A7081CAEA3}"/>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A166C067-2840-4F64-93A9-9DA497A02B78}"/>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0034348"/>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10" name="그림 개체 틀 5">
            <a:extLst>
              <a:ext uri="{FF2B5EF4-FFF2-40B4-BE49-F238E27FC236}">
                <a16:creationId xmlns:a16="http://schemas.microsoft.com/office/drawing/2014/main" xmlns="" id="{DB34154B-6D55-4848-86BD-42FCCDB959E2}"/>
              </a:ext>
            </a:extLst>
          </p:cNvPr>
          <p:cNvSpPr>
            <a:spLocks noGrp="1"/>
          </p:cNvSpPr>
          <p:nvPr>
            <p:ph type="pic" sz="quarter" idx="10" hasCustomPrompt="1"/>
          </p:nvPr>
        </p:nvSpPr>
        <p:spPr>
          <a:xfrm>
            <a:off x="1374273" y="1109778"/>
            <a:ext cx="6988017" cy="4556788"/>
          </a:xfrm>
          <a:prstGeom prst="roundRect">
            <a:avLst>
              <a:gd name="adj" fmla="val 3110"/>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xmlns="" id="{89C58660-FD83-417A-BA40-0308EBFABD50}"/>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3814BE83-4765-4ACD-8B7E-1817B4C3282F}"/>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4627437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10" name="그림 개체 틀 8">
            <a:extLst>
              <a:ext uri="{FF2B5EF4-FFF2-40B4-BE49-F238E27FC236}">
                <a16:creationId xmlns:a16="http://schemas.microsoft.com/office/drawing/2014/main" xmlns="" id="{D0F404BE-F6C4-412F-B487-99EBF0A5CB69}"/>
              </a:ext>
            </a:extLst>
          </p:cNvPr>
          <p:cNvSpPr>
            <a:spLocks noGrp="1"/>
          </p:cNvSpPr>
          <p:nvPr>
            <p:ph type="pic" sz="quarter" idx="10" hasCustomPrompt="1"/>
          </p:nvPr>
        </p:nvSpPr>
        <p:spPr>
          <a:xfrm>
            <a:off x="4455051" y="1856521"/>
            <a:ext cx="6740399" cy="3865781"/>
          </a:xfrm>
          <a:prstGeom prst="roundRect">
            <a:avLst>
              <a:gd name="adj" fmla="val 1816"/>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xmlns="" id="{7CB277B3-055A-4190-BFF3-A115F0B8C4DE}"/>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CE971F7D-C8CF-4318-A34C-833B6BC0F057}"/>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6708005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cxnSp>
        <p:nvCxnSpPr>
          <p:cNvPr id="4" name="직선 연결선 3">
            <a:extLst>
              <a:ext uri="{FF2B5EF4-FFF2-40B4-BE49-F238E27FC236}">
                <a16:creationId xmlns:a16="http://schemas.microsoft.com/office/drawing/2014/main" xmlns="" id="{B96E79F0-C53E-4A88-8F8F-AEA0259EDBF7}"/>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5" name="직사각형 4">
            <a:extLst>
              <a:ext uri="{FF2B5EF4-FFF2-40B4-BE49-F238E27FC236}">
                <a16:creationId xmlns:a16="http://schemas.microsoft.com/office/drawing/2014/main" xmlns="" id="{26EBAD2B-2A2B-4124-90E5-EA3874E41C01}"/>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8" name="Graphic 3">
            <a:hlinkClick r:id="rId2"/>
            <a:extLst>
              <a:ext uri="{FF2B5EF4-FFF2-40B4-BE49-F238E27FC236}">
                <a16:creationId xmlns:a16="http://schemas.microsoft.com/office/drawing/2014/main" xmlns="" id="{B9D1356F-9F05-41EF-9568-8B01A5C6D975}"/>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9" name="TextBox 8">
            <a:hlinkClick r:id="rId5"/>
            <a:extLst>
              <a:ext uri="{FF2B5EF4-FFF2-40B4-BE49-F238E27FC236}">
                <a16:creationId xmlns:a16="http://schemas.microsoft.com/office/drawing/2014/main" xmlns="" id="{2B784D11-9435-462A-92A9-1A49C627BA10}"/>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4502974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xmlns="" id="{A2764CC8-79E5-4C6C-8B85-C80821A61999}"/>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5" name="TextBox 4">
            <a:hlinkClick r:id="rId5"/>
            <a:extLst>
              <a:ext uri="{FF2B5EF4-FFF2-40B4-BE49-F238E27FC236}">
                <a16:creationId xmlns:a16="http://schemas.microsoft.com/office/drawing/2014/main" xmlns="" id="{8A765078-52B3-46DD-AA6F-9DCF61FF2C9C}"/>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35081171"/>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xmlns="" id="{F163D47B-B4B5-4CC2-BDF6-91190A61C5D3}"/>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5" name="TextBox 4">
            <a:hlinkClick r:id="rId5"/>
            <a:extLst>
              <a:ext uri="{FF2B5EF4-FFF2-40B4-BE49-F238E27FC236}">
                <a16:creationId xmlns:a16="http://schemas.microsoft.com/office/drawing/2014/main" xmlns="" id="{6368B935-3F61-4D2A-8D9D-8351B35B61C7}"/>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8727800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cxnSp>
        <p:nvCxnSpPr>
          <p:cNvPr id="4" name="직선 연결선 3">
            <a:extLst>
              <a:ext uri="{FF2B5EF4-FFF2-40B4-BE49-F238E27FC236}">
                <a16:creationId xmlns:a16="http://schemas.microsoft.com/office/drawing/2014/main" xmlns="" id="{AA6D09C1-85DE-48A0-B2CE-9403CD62650D}"/>
              </a:ext>
            </a:extLst>
          </p:cNvPr>
          <p:cNvCxnSpPr/>
          <p:nvPr userDrawn="1"/>
        </p:nvCxnSpPr>
        <p:spPr>
          <a:xfrm>
            <a:off x="426000" y="11611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pic>
        <p:nvPicPr>
          <p:cNvPr id="9" name="Graphic 3">
            <a:hlinkClick r:id="rId2"/>
            <a:extLst>
              <a:ext uri="{FF2B5EF4-FFF2-40B4-BE49-F238E27FC236}">
                <a16:creationId xmlns:a16="http://schemas.microsoft.com/office/drawing/2014/main" xmlns="" id="{57370147-4440-4CEC-915A-7DD0B92D499A}"/>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0" name="TextBox 9">
            <a:hlinkClick r:id="rId5"/>
            <a:extLst>
              <a:ext uri="{FF2B5EF4-FFF2-40B4-BE49-F238E27FC236}">
                <a16:creationId xmlns:a16="http://schemas.microsoft.com/office/drawing/2014/main" xmlns="" id="{E8A5475B-6630-4FC7-863A-690221FD1B1D}"/>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9422117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pic>
        <p:nvPicPr>
          <p:cNvPr id="9" name="Graphic 3">
            <a:hlinkClick r:id="rId2"/>
            <a:extLst>
              <a:ext uri="{FF2B5EF4-FFF2-40B4-BE49-F238E27FC236}">
                <a16:creationId xmlns:a16="http://schemas.microsoft.com/office/drawing/2014/main" xmlns="" id="{57251C4E-FE95-4C9E-979B-B82CA3C04AA9}"/>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0" name="TextBox 9">
            <a:hlinkClick r:id="rId5"/>
            <a:extLst>
              <a:ext uri="{FF2B5EF4-FFF2-40B4-BE49-F238E27FC236}">
                <a16:creationId xmlns:a16="http://schemas.microsoft.com/office/drawing/2014/main" xmlns="" id="{F7C27A7D-EAA0-4F83-8A46-A0730E773629}"/>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92937238"/>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cxnSp>
        <p:nvCxnSpPr>
          <p:cNvPr id="4" name="직선 연결선 3">
            <a:extLst>
              <a:ext uri="{FF2B5EF4-FFF2-40B4-BE49-F238E27FC236}">
                <a16:creationId xmlns:a16="http://schemas.microsoft.com/office/drawing/2014/main" xmlns="" id="{AA6D09C1-85DE-48A0-B2CE-9403CD62650D}"/>
              </a:ext>
            </a:extLst>
          </p:cNvPr>
          <p:cNvCxnSpPr/>
          <p:nvPr userDrawn="1"/>
        </p:nvCxnSpPr>
        <p:spPr>
          <a:xfrm>
            <a:off x="426000" y="11611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xmlns="" id="{FFC2429A-532E-42FF-826C-0B43B4A0EC9C}"/>
              </a:ext>
            </a:extLst>
          </p:cNvPr>
          <p:cNvCxnSpPr/>
          <p:nvPr userDrawn="1"/>
        </p:nvCxnSpPr>
        <p:spPr>
          <a:xfrm>
            <a:off x="426000" y="551542"/>
            <a:ext cx="11340000" cy="0"/>
          </a:xfrm>
          <a:prstGeom prst="line">
            <a:avLst/>
          </a:prstGeom>
          <a:ln w="25400">
            <a:solidFill>
              <a:srgbClr val="D2182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2">
            <a:extLst>
              <a:ext uri="{FF2B5EF4-FFF2-40B4-BE49-F238E27FC236}">
                <a16:creationId xmlns:a16="http://schemas.microsoft.com/office/drawing/2014/main" xmlns="" id="{523C3170-CBA0-41DD-AE13-12623C5EE102}"/>
              </a:ext>
            </a:extLst>
          </p:cNvPr>
          <p:cNvSpPr>
            <a:spLocks noGrp="1"/>
          </p:cNvSpPr>
          <p:nvPr>
            <p:ph type="pic" sz="quarter" idx="15" hasCustomPrompt="1"/>
          </p:nvPr>
        </p:nvSpPr>
        <p:spPr>
          <a:xfrm>
            <a:off x="831848" y="2422953"/>
            <a:ext cx="2630555" cy="2632057"/>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직사각형 9">
            <a:extLst>
              <a:ext uri="{FF2B5EF4-FFF2-40B4-BE49-F238E27FC236}">
                <a16:creationId xmlns:a16="http://schemas.microsoft.com/office/drawing/2014/main" xmlns="" id="{A221F6BD-2809-40EA-B89F-A34DB11111FF}"/>
              </a:ext>
            </a:extLst>
          </p:cNvPr>
          <p:cNvSpPr/>
          <p:nvPr userDrawn="1"/>
        </p:nvSpPr>
        <p:spPr>
          <a:xfrm>
            <a:off x="3463967" y="2422953"/>
            <a:ext cx="7896102" cy="2632057"/>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lvl="0" algn="ctr"/>
            <a:endParaRPr lang="ko-KR" altLang="en-US" sz="2400" dirty="0">
              <a:solidFill>
                <a:schemeClr val="bg1"/>
              </a:solidFill>
              <a:latin typeface="+mj-lt"/>
            </a:endParaRPr>
          </a:p>
        </p:txBody>
      </p:sp>
      <p:pic>
        <p:nvPicPr>
          <p:cNvPr id="11" name="Graphic 3">
            <a:hlinkClick r:id="rId2"/>
            <a:extLst>
              <a:ext uri="{FF2B5EF4-FFF2-40B4-BE49-F238E27FC236}">
                <a16:creationId xmlns:a16="http://schemas.microsoft.com/office/drawing/2014/main" xmlns="" id="{87ABC560-1EDC-4F81-A794-32411A198E6F}"/>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BE5A23C8-3499-4E71-9D0D-4D921952913D}"/>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6367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xmlns="" id="{1FC865E6-C712-4F95-A64E-F68BCD6F7B58}"/>
              </a:ext>
            </a:extLst>
          </p:cNvPr>
          <p:cNvSpPr>
            <a:spLocks noGrp="1"/>
          </p:cNvSpPr>
          <p:nvPr>
            <p:ph type="pic" sz="quarter" idx="10" hasCustomPrompt="1"/>
          </p:nvPr>
        </p:nvSpPr>
        <p:spPr>
          <a:xfrm>
            <a:off x="1093657" y="1282051"/>
            <a:ext cx="3424930" cy="4913860"/>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직사각형 9">
            <a:extLst>
              <a:ext uri="{FF2B5EF4-FFF2-40B4-BE49-F238E27FC236}">
                <a16:creationId xmlns:a16="http://schemas.microsoft.com/office/drawing/2014/main" xmlns="" id="{15F40F70-B73A-414E-8EE1-66F708192536}"/>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1" name="Graphic 3">
            <a:hlinkClick r:id="rId2"/>
            <a:extLst>
              <a:ext uri="{FF2B5EF4-FFF2-40B4-BE49-F238E27FC236}">
                <a16:creationId xmlns:a16="http://schemas.microsoft.com/office/drawing/2014/main" xmlns="" id="{A9F133C1-B787-45CD-9195-E5A679DAAA5F}"/>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04C5673D-7F85-4144-91F2-FC16FE15CAE0}"/>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13855989"/>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13" name="그림 개체 틀 4">
            <a:extLst>
              <a:ext uri="{FF2B5EF4-FFF2-40B4-BE49-F238E27FC236}">
                <a16:creationId xmlns:a16="http://schemas.microsoft.com/office/drawing/2014/main" xmlns="" id="{D7CEF468-F627-49BC-83C4-C97A14FF6202}"/>
              </a:ext>
            </a:extLst>
          </p:cNvPr>
          <p:cNvSpPr>
            <a:spLocks noGrp="1"/>
          </p:cNvSpPr>
          <p:nvPr>
            <p:ph type="pic" sz="quarter" idx="15" hasCustomPrompt="1"/>
          </p:nvPr>
        </p:nvSpPr>
        <p:spPr>
          <a:xfrm>
            <a:off x="426000" y="2183081"/>
            <a:ext cx="4640005" cy="3111801"/>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9" name="직사각형 8">
            <a:extLst>
              <a:ext uri="{FF2B5EF4-FFF2-40B4-BE49-F238E27FC236}">
                <a16:creationId xmlns:a16="http://schemas.microsoft.com/office/drawing/2014/main" xmlns="" id="{313943DB-B24E-4F31-ABD2-3A7BEE820F23}"/>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0" name="Graphic 3">
            <a:hlinkClick r:id="rId2"/>
            <a:extLst>
              <a:ext uri="{FF2B5EF4-FFF2-40B4-BE49-F238E27FC236}">
                <a16:creationId xmlns:a16="http://schemas.microsoft.com/office/drawing/2014/main" xmlns="" id="{E0580AA1-3BEB-4785-8940-7D7464F6D27F}"/>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1" name="TextBox 10">
            <a:hlinkClick r:id="rId5"/>
            <a:extLst>
              <a:ext uri="{FF2B5EF4-FFF2-40B4-BE49-F238E27FC236}">
                <a16:creationId xmlns:a16="http://schemas.microsoft.com/office/drawing/2014/main" xmlns="" id="{B0F906C4-286B-4FBF-8DAF-44C6E60B9F6D}"/>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6670699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xmlns="" id="{1346B22F-3376-4867-8ADA-71D3E3CBB36F}"/>
              </a:ext>
            </a:extLst>
          </p:cNvPr>
          <p:cNvSpPr>
            <a:spLocks noGrp="1"/>
          </p:cNvSpPr>
          <p:nvPr>
            <p:ph type="pic" sz="quarter" idx="10" hasCustomPrompt="1"/>
          </p:nvPr>
        </p:nvSpPr>
        <p:spPr>
          <a:xfrm>
            <a:off x="426000" y="1371338"/>
            <a:ext cx="4209143" cy="4735287"/>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
        <p:nvSpPr>
          <p:cNvPr id="10" name="직사각형 9">
            <a:extLst>
              <a:ext uri="{FF2B5EF4-FFF2-40B4-BE49-F238E27FC236}">
                <a16:creationId xmlns:a16="http://schemas.microsoft.com/office/drawing/2014/main" xmlns="" id="{F06E6F61-901F-4347-9D91-10D732A370F1}"/>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1" name="Graphic 3">
            <a:hlinkClick r:id="rId2"/>
            <a:extLst>
              <a:ext uri="{FF2B5EF4-FFF2-40B4-BE49-F238E27FC236}">
                <a16:creationId xmlns:a16="http://schemas.microsoft.com/office/drawing/2014/main" xmlns="" id="{FF6D27C4-8BE4-49FC-B997-7052E909C77D}"/>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2" name="TextBox 11">
            <a:hlinkClick r:id="rId5"/>
            <a:extLst>
              <a:ext uri="{FF2B5EF4-FFF2-40B4-BE49-F238E27FC236}">
                <a16:creationId xmlns:a16="http://schemas.microsoft.com/office/drawing/2014/main" xmlns="" id="{F01E76D9-A423-4BE8-B06A-3C5D8CE0B52A}"/>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6383061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xmlns="" id="{1D699334-8258-4939-8681-20523C0286C7}"/>
              </a:ext>
            </a:extLst>
          </p:cNvPr>
          <p:cNvSpPr>
            <a:spLocks noGrp="1"/>
          </p:cNvSpPr>
          <p:nvPr>
            <p:ph type="pic" sz="quarter" idx="11" hasCustomPrompt="1"/>
          </p:nvPr>
        </p:nvSpPr>
        <p:spPr>
          <a:xfrm>
            <a:off x="1722607" y="2091859"/>
            <a:ext cx="2075044" cy="207504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4BD76B6E-D345-470B-93DD-B7F70467D713}"/>
              </a:ext>
            </a:extLst>
          </p:cNvPr>
          <p:cNvSpPr>
            <a:spLocks noGrp="1"/>
          </p:cNvSpPr>
          <p:nvPr>
            <p:ph type="pic" sz="quarter" idx="12" hasCustomPrompt="1"/>
          </p:nvPr>
        </p:nvSpPr>
        <p:spPr>
          <a:xfrm>
            <a:off x="5058478" y="2091859"/>
            <a:ext cx="2075044" cy="207504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20100766-AAAA-4FF1-AB85-634B0F4FC386}"/>
              </a:ext>
            </a:extLst>
          </p:cNvPr>
          <p:cNvSpPr>
            <a:spLocks noGrp="1"/>
          </p:cNvSpPr>
          <p:nvPr>
            <p:ph type="pic" sz="quarter" idx="13" hasCustomPrompt="1"/>
          </p:nvPr>
        </p:nvSpPr>
        <p:spPr>
          <a:xfrm>
            <a:off x="8394349" y="2091859"/>
            <a:ext cx="2075044" cy="207504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2" name="직사각형 11">
            <a:extLst>
              <a:ext uri="{FF2B5EF4-FFF2-40B4-BE49-F238E27FC236}">
                <a16:creationId xmlns:a16="http://schemas.microsoft.com/office/drawing/2014/main" xmlns="" id="{B7816837-11C3-44EE-BD38-D2D9145DED3C}"/>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3" name="Graphic 3">
            <a:hlinkClick r:id="rId2"/>
            <a:extLst>
              <a:ext uri="{FF2B5EF4-FFF2-40B4-BE49-F238E27FC236}">
                <a16:creationId xmlns:a16="http://schemas.microsoft.com/office/drawing/2014/main" xmlns="" id="{1955D6D8-99B0-498B-9DBB-FF64C880E116}"/>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4" name="TextBox 13">
            <a:hlinkClick r:id="rId5"/>
            <a:extLst>
              <a:ext uri="{FF2B5EF4-FFF2-40B4-BE49-F238E27FC236}">
                <a16:creationId xmlns:a16="http://schemas.microsoft.com/office/drawing/2014/main" xmlns="" id="{A4089078-7859-4B3C-94C5-8F6AA051449D}"/>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9007988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D97A5DF1-CCB0-40C7-ABA3-F31DB52BF882}"/>
              </a:ext>
            </a:extLst>
          </p:cNvPr>
          <p:cNvCxnSpPr/>
          <p:nvPr userDrawn="1"/>
        </p:nvCxnSpPr>
        <p:spPr>
          <a:xfrm>
            <a:off x="426000" y="6316820"/>
            <a:ext cx="11340000" cy="0"/>
          </a:xfrm>
          <a:prstGeom prst="line">
            <a:avLst/>
          </a:prstGeom>
          <a:ln w="88900">
            <a:solidFill>
              <a:srgbClr val="D21821"/>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xmlns="" id="{474FD840-5213-4611-85D1-D9294AA933C8}"/>
              </a:ext>
            </a:extLst>
          </p:cNvPr>
          <p:cNvSpPr>
            <a:spLocks noGrp="1"/>
          </p:cNvSpPr>
          <p:nvPr>
            <p:ph type="pic" sz="quarter" idx="10" hasCustomPrompt="1"/>
          </p:nvPr>
        </p:nvSpPr>
        <p:spPr>
          <a:xfrm>
            <a:off x="1008357"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FCBCA3EE-5D4E-4EA1-AADA-B919C8184772}"/>
              </a:ext>
            </a:extLst>
          </p:cNvPr>
          <p:cNvSpPr>
            <a:spLocks noGrp="1"/>
          </p:cNvSpPr>
          <p:nvPr>
            <p:ph type="pic" sz="quarter" idx="11" hasCustomPrompt="1"/>
          </p:nvPr>
        </p:nvSpPr>
        <p:spPr>
          <a:xfrm>
            <a:off x="6339183"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직사각형 10">
            <a:extLst>
              <a:ext uri="{FF2B5EF4-FFF2-40B4-BE49-F238E27FC236}">
                <a16:creationId xmlns:a16="http://schemas.microsoft.com/office/drawing/2014/main" xmlns="" id="{857A46C1-AD14-407D-B127-FCBAB2516A08}"/>
              </a:ext>
            </a:extLst>
          </p:cNvPr>
          <p:cNvSpPr/>
          <p:nvPr userDrawn="1"/>
        </p:nvSpPr>
        <p:spPr>
          <a:xfrm>
            <a:off x="426000" y="551543"/>
            <a:ext cx="11340000" cy="60960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12" name="Graphic 3">
            <a:hlinkClick r:id="rId2"/>
            <a:extLst>
              <a:ext uri="{FF2B5EF4-FFF2-40B4-BE49-F238E27FC236}">
                <a16:creationId xmlns:a16="http://schemas.microsoft.com/office/drawing/2014/main" xmlns="" id="{98A2A519-32EA-4473-949F-D92A0285E789}"/>
              </a:ext>
            </a:extLst>
          </p:cNvPr>
          <p:cNvPicPr>
            <a:picLocks noChangeAspect="1"/>
          </p:cNvPicPr>
          <p:nvPr userDrawn="1"/>
        </p:nvPicPr>
        <p:blipFill rotWithShape="1">
          <a:blip r:embed="rId3" cstate="print">
            <a:extLst>
              <a:ext uri="{96DAC541-7B7A-43D3-8B79-37D633B846F1}">
                <asvg:svgBlip xmlns:asvg="http://schemas.microsoft.com/office/drawing/2016/SVG/main" xmlns="" r:embed="rId4"/>
              </a:ext>
            </a:extLst>
          </a:blip>
          <a:srcRect l="29909"/>
          <a:stretch/>
        </p:blipFill>
        <p:spPr>
          <a:xfrm>
            <a:off x="5785629" y="6902324"/>
            <a:ext cx="2239204" cy="246221"/>
          </a:xfrm>
          <a:prstGeom prst="rect">
            <a:avLst/>
          </a:prstGeom>
        </p:spPr>
      </p:pic>
      <p:sp>
        <p:nvSpPr>
          <p:cNvPr id="13" name="TextBox 12">
            <a:hlinkClick r:id="rId5"/>
            <a:extLst>
              <a:ext uri="{FF2B5EF4-FFF2-40B4-BE49-F238E27FC236}">
                <a16:creationId xmlns:a16="http://schemas.microsoft.com/office/drawing/2014/main" xmlns="" id="{64F61846-66D1-41D4-8530-20FB80EB1B5A}"/>
              </a:ext>
            </a:extLst>
          </p:cNvPr>
          <p:cNvSpPr txBox="1"/>
          <p:nvPr userDrawn="1"/>
        </p:nvSpPr>
        <p:spPr>
          <a:xfrm>
            <a:off x="4167167" y="6958045"/>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5854897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3319713"/>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76" r:id="rId15"/>
    <p:sldLayoutId id="2147483664" r:id="rId1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8.jpeg"/><Relationship Id="rId5" Type="http://schemas.openxmlformats.org/officeDocument/2006/relationships/diagramQuickStyle" Target="../diagrams/quickStyle3.xml"/><Relationship Id="rId10" Type="http://schemas.openxmlformats.org/officeDocument/2006/relationships/image" Target="../media/image37.jpeg"/><Relationship Id="rId4" Type="http://schemas.openxmlformats.org/officeDocument/2006/relationships/diagramLayout" Target="../diagrams/layout3.xml"/><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16B5D5A-9EAD-407C-A311-EDC53FF9C79F}"/>
              </a:ext>
            </a:extLst>
          </p:cNvPr>
          <p:cNvSpPr txBox="1"/>
          <p:nvPr/>
        </p:nvSpPr>
        <p:spPr>
          <a:xfrm>
            <a:off x="426002" y="671676"/>
            <a:ext cx="4102455" cy="369332"/>
          </a:xfrm>
          <a:prstGeom prst="rect">
            <a:avLst/>
          </a:prstGeom>
          <a:noFill/>
        </p:spPr>
        <p:txBody>
          <a:bodyPr wrap="square" rtlCol="0" anchor="ctr" anchorCtr="0">
            <a:spAutoFit/>
          </a:bodyPr>
          <a:lstStyle/>
          <a:p>
            <a:r>
              <a:rPr lang="en-US" altLang="ko-KR" dirty="0" smtClean="0">
                <a:latin typeface="Arial Black" pitchFamily="34" charset="0"/>
                <a:cs typeface="Arial" panose="020B0604020202020204" pitchFamily="34" charset="0"/>
              </a:rPr>
              <a:t>www.albrehta.net</a:t>
            </a:r>
            <a:endParaRPr lang="ko-KR" altLang="en-US" sz="1800" dirty="0">
              <a:latin typeface="Arial Black"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D599E62-1D9D-4735-A8A5-354194C3FB19}"/>
              </a:ext>
            </a:extLst>
          </p:cNvPr>
          <p:cNvSpPr txBox="1"/>
          <p:nvPr/>
        </p:nvSpPr>
        <p:spPr>
          <a:xfrm>
            <a:off x="7663543" y="671676"/>
            <a:ext cx="4102455" cy="369332"/>
          </a:xfrm>
          <a:prstGeom prst="rect">
            <a:avLst/>
          </a:prstGeom>
          <a:noFill/>
        </p:spPr>
        <p:txBody>
          <a:bodyPr wrap="square" rtlCol="0" anchor="ctr" anchorCtr="0">
            <a:spAutoFit/>
          </a:bodyPr>
          <a:lstStyle/>
          <a:p>
            <a:pPr algn="r"/>
            <a:r>
              <a:rPr lang="ru-RU" altLang="ko-KR" dirty="0" smtClean="0">
                <a:latin typeface="Arial Black" pitchFamily="34" charset="0"/>
                <a:cs typeface="Arial" panose="020B0604020202020204" pitchFamily="34" charset="0"/>
              </a:rPr>
              <a:t>ООО </a:t>
            </a:r>
            <a:r>
              <a:rPr lang="en-US" altLang="ko-KR" dirty="0" smtClean="0">
                <a:latin typeface="Arial Black" pitchFamily="34" charset="0"/>
                <a:cs typeface="Arial" panose="020B0604020202020204" pitchFamily="34" charset="0"/>
              </a:rPr>
              <a:t>“</a:t>
            </a:r>
            <a:r>
              <a:rPr lang="ru-RU" altLang="ko-KR" dirty="0" smtClean="0">
                <a:latin typeface="Arial Black" pitchFamily="34" charset="0"/>
                <a:cs typeface="Arial" panose="020B0604020202020204" pitchFamily="34" charset="0"/>
              </a:rPr>
              <a:t>АЛЬБРЕХТА</a:t>
            </a:r>
            <a:r>
              <a:rPr lang="en-US" altLang="ko-KR" dirty="0" smtClean="0">
                <a:latin typeface="Arial Black" pitchFamily="34" charset="0"/>
                <a:cs typeface="Arial" panose="020B0604020202020204" pitchFamily="34" charset="0"/>
              </a:rPr>
              <a:t>”</a:t>
            </a:r>
            <a:endParaRPr lang="ko-KR" altLang="en-US" sz="1800" dirty="0">
              <a:latin typeface="Arial Black"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1CFF945C-72DE-414D-959E-48D254CBAC86}"/>
              </a:ext>
            </a:extLst>
          </p:cNvPr>
          <p:cNvSpPr txBox="1"/>
          <p:nvPr/>
        </p:nvSpPr>
        <p:spPr>
          <a:xfrm>
            <a:off x="428367" y="1295435"/>
            <a:ext cx="11329393" cy="1569660"/>
          </a:xfrm>
          <a:prstGeom prst="rect">
            <a:avLst/>
          </a:prstGeom>
          <a:noFill/>
        </p:spPr>
        <p:txBody>
          <a:bodyPr wrap="square" rtlCol="0" anchor="ctr" anchorCtr="0">
            <a:spAutoFit/>
          </a:bodyPr>
          <a:lstStyle/>
          <a:p>
            <a:pPr algn="ctr"/>
            <a:r>
              <a:rPr lang="ru-RU" altLang="ko-KR" sz="3200" dirty="0" smtClean="0">
                <a:solidFill>
                  <a:schemeClr val="bg1"/>
                </a:solidFill>
                <a:latin typeface="Arial Black" pitchFamily="34" charset="0"/>
                <a:cs typeface="Arial" panose="020B0604020202020204" pitchFamily="34" charset="0"/>
              </a:rPr>
              <a:t>ТЕХНОЛОГИЯ СКАЛЬНОГО БУРЕНИЯ</a:t>
            </a:r>
          </a:p>
          <a:p>
            <a:pPr algn="ctr"/>
            <a:r>
              <a:rPr lang="ru-RU" altLang="ko-KR" sz="3200" dirty="0" smtClean="0">
                <a:solidFill>
                  <a:schemeClr val="bg1"/>
                </a:solidFill>
                <a:latin typeface="Arial Black" pitchFamily="34" charset="0"/>
                <a:cs typeface="Arial" panose="020B0604020202020204" pitchFamily="34" charset="0"/>
              </a:rPr>
              <a:t>ТЕХНИКА И ТЕХНОЛОГИЯ </a:t>
            </a:r>
            <a:r>
              <a:rPr lang="en-US" altLang="ko-KR" sz="3200" dirty="0" smtClean="0">
                <a:solidFill>
                  <a:schemeClr val="bg1"/>
                </a:solidFill>
                <a:latin typeface="Arial Black" pitchFamily="34" charset="0"/>
                <a:cs typeface="Arial" panose="020B0604020202020204" pitchFamily="34" charset="0"/>
              </a:rPr>
              <a:t>ALL TERRAIN</a:t>
            </a:r>
          </a:p>
          <a:p>
            <a:pPr algn="ctr"/>
            <a:r>
              <a:rPr lang="ru-RU" altLang="ko-KR" sz="3200" dirty="0" smtClean="0">
                <a:solidFill>
                  <a:schemeClr val="bg1"/>
                </a:solidFill>
                <a:latin typeface="Arial Black" pitchFamily="34" charset="0"/>
                <a:cs typeface="Arial" panose="020B0604020202020204" pitchFamily="34" charset="0"/>
              </a:rPr>
              <a:t>ИНСТРУМЕНТ ДЛЯ СКАЛЬНОГО БУРЕНИЯ</a:t>
            </a:r>
            <a:endParaRPr lang="en-US" altLang="ko-KR" sz="3200" dirty="0" smtClean="0">
              <a:solidFill>
                <a:schemeClr val="bg1"/>
              </a:solidFill>
              <a:latin typeface="Arial Black" pitchFamily="34" charset="0"/>
              <a:cs typeface="Arial" panose="020B0604020202020204" pitchFamily="34" charset="0"/>
            </a:endParaRPr>
          </a:p>
        </p:txBody>
      </p:sp>
      <p:pic>
        <p:nvPicPr>
          <p:cNvPr id="1026" name="Picture 2" descr="\\Mix-pc\общая папка\Графика\Логотипы\ALBREHTA logo1.png"/>
          <p:cNvPicPr>
            <a:picLocks noChangeAspect="1" noChangeArrowheads="1"/>
          </p:cNvPicPr>
          <p:nvPr/>
        </p:nvPicPr>
        <p:blipFill>
          <a:blip r:embed="rId3" cstate="print"/>
          <a:srcRect/>
          <a:stretch>
            <a:fillRect/>
          </a:stretch>
        </p:blipFill>
        <p:spPr bwMode="auto">
          <a:xfrm>
            <a:off x="3566003" y="3051902"/>
            <a:ext cx="4547483" cy="3069551"/>
          </a:xfrm>
          <a:prstGeom prst="rect">
            <a:avLst/>
          </a:prstGeom>
          <a:noFill/>
        </p:spPr>
      </p:pic>
      <p:pic>
        <p:nvPicPr>
          <p:cNvPr id="7" name="Picture 3" descr="C:\Users\Денис\Desktop\qrcode-2.png"/>
          <p:cNvPicPr>
            <a:picLocks noChangeAspect="1" noChangeArrowheads="1"/>
          </p:cNvPicPr>
          <p:nvPr/>
        </p:nvPicPr>
        <p:blipFill>
          <a:blip r:embed="rId4" cstate="print"/>
          <a:srcRect/>
          <a:stretch>
            <a:fillRect/>
          </a:stretch>
        </p:blipFill>
        <p:spPr bwMode="auto">
          <a:xfrm>
            <a:off x="9287718" y="3847907"/>
            <a:ext cx="3495555" cy="3495555"/>
          </a:xfrm>
          <a:prstGeom prst="rect">
            <a:avLst/>
          </a:prstGeom>
          <a:noFill/>
        </p:spPr>
      </p:pic>
    </p:spTree>
    <p:extLst>
      <p:ext uri="{BB962C8B-B14F-4D97-AF65-F5344CB8AC3E}">
        <p14:creationId xmlns:p14="http://schemas.microsoft.com/office/powerpoint/2010/main" xmlns="" val="2765140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sp>
        <p:nvSpPr>
          <p:cNvPr id="6" name="TextBox 5"/>
          <p:cNvSpPr txBox="1"/>
          <p:nvPr/>
        </p:nvSpPr>
        <p:spPr>
          <a:xfrm>
            <a:off x="419100" y="6362700"/>
            <a:ext cx="2180405" cy="369332"/>
          </a:xfrm>
          <a:prstGeom prst="rect">
            <a:avLst/>
          </a:prstGeom>
          <a:noFill/>
        </p:spPr>
        <p:txBody>
          <a:bodyPr wrap="none" rtlCol="0">
            <a:spAutoFit/>
          </a:bodyPr>
          <a:lstStyle/>
          <a:p>
            <a:r>
              <a:rPr lang="en-US" dirty="0" smtClean="0"/>
              <a:t>https://dolota.by/</a:t>
            </a:r>
            <a:endParaRPr lang="ru-RU" dirty="0"/>
          </a:p>
        </p:txBody>
      </p:sp>
      <p:sp>
        <p:nvSpPr>
          <p:cNvPr id="7" name="TextBox 6">
            <a:extLst>
              <a:ext uri="{FF2B5EF4-FFF2-40B4-BE49-F238E27FC236}">
                <a16:creationId xmlns:a16="http://schemas.microsoft.com/office/drawing/2014/main" xmlns="" id="{ADB0C6BE-AB9D-44BB-956E-AC7D87CDA2F5}"/>
              </a:ext>
            </a:extLst>
          </p:cNvPr>
          <p:cNvSpPr txBox="1"/>
          <p:nvPr/>
        </p:nvSpPr>
        <p:spPr>
          <a:xfrm>
            <a:off x="5765800" y="2238430"/>
            <a:ext cx="5943600" cy="347787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r>
              <a:rPr lang="ru-RU" altLang="ko-KR" sz="2200" b="0" dirty="0" smtClean="0">
                <a:latin typeface="Arial" pitchFamily="34" charset="0"/>
              </a:rPr>
              <a:t>Классификация основывается на </a:t>
            </a:r>
            <a:r>
              <a:rPr lang="ru-RU" altLang="ko-KR" sz="2200" b="0" dirty="0" err="1" smtClean="0">
                <a:latin typeface="Arial" pitchFamily="34" charset="0"/>
              </a:rPr>
              <a:t>четырехсимвольном</a:t>
            </a:r>
            <a:r>
              <a:rPr lang="ru-RU" altLang="ko-KR" sz="2200" b="0" dirty="0" smtClean="0">
                <a:latin typeface="Arial" pitchFamily="34" charset="0"/>
              </a:rPr>
              <a:t> коде, отражающем конструкцию долота и тип горных пород, для бурения которых оно предназначено.</a:t>
            </a:r>
          </a:p>
          <a:p>
            <a:endParaRPr lang="ru-RU" altLang="ko-KR" sz="2200" b="0" dirty="0" smtClean="0">
              <a:latin typeface="Arial" pitchFamily="34" charset="0"/>
            </a:endParaRPr>
          </a:p>
          <a:p>
            <a:r>
              <a:rPr lang="ru-RU" altLang="ko-KR" sz="2200" b="0" dirty="0" smtClean="0">
                <a:latin typeface="Arial" pitchFamily="34" charset="0"/>
              </a:rPr>
              <a:t>Первые три символа цифровые (серия – тип – опора), </a:t>
            </a:r>
          </a:p>
          <a:p>
            <a:r>
              <a:rPr lang="ru-RU" altLang="ko-KR" sz="2200" b="0" dirty="0" smtClean="0">
                <a:latin typeface="Arial" pitchFamily="34" charset="0"/>
              </a:rPr>
              <a:t>четвертый – буквенный (калибрующая поверхность), дополнительная характеристика.</a:t>
            </a:r>
            <a:endParaRPr lang="ko-KR" altLang="en-US" sz="2200" b="0" dirty="0" smtClean="0">
              <a:latin typeface="Arial" pitchFamily="34" charset="0"/>
            </a:endParaRPr>
          </a:p>
        </p:txBody>
      </p:sp>
      <p:sp>
        <p:nvSpPr>
          <p:cNvPr id="9" name="TextBox 8">
            <a:extLst>
              <a:ext uri="{FF2B5EF4-FFF2-40B4-BE49-F238E27FC236}">
                <a16:creationId xmlns:a16="http://schemas.microsoft.com/office/drawing/2014/main" xmlns="" id="{ADB0C6BE-AB9D-44BB-956E-AC7D87CDA2F5}"/>
              </a:ext>
            </a:extLst>
          </p:cNvPr>
          <p:cNvSpPr txBox="1"/>
          <p:nvPr/>
        </p:nvSpPr>
        <p:spPr>
          <a:xfrm>
            <a:off x="393700" y="1186969"/>
            <a:ext cx="11430000"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400" dirty="0" smtClean="0">
                <a:latin typeface="Arial" pitchFamily="34" charset="0"/>
              </a:rPr>
              <a:t>IADC – International Association of Drilling Contractors</a:t>
            </a:r>
          </a:p>
          <a:p>
            <a:pPr algn="ctr"/>
            <a:r>
              <a:rPr lang="ru-RU" altLang="ko-KR" sz="2400" dirty="0" smtClean="0">
                <a:latin typeface="Arial" pitchFamily="34" charset="0"/>
              </a:rPr>
              <a:t>Международная ассоциация буровых подрядчиков</a:t>
            </a:r>
          </a:p>
        </p:txBody>
      </p:sp>
      <p:pic>
        <p:nvPicPr>
          <p:cNvPr id="1027" name="Picture 3"/>
          <p:cNvPicPr>
            <a:picLocks noChangeAspect="1" noChangeArrowheads="1"/>
          </p:cNvPicPr>
          <p:nvPr/>
        </p:nvPicPr>
        <p:blipFill>
          <a:blip r:embed="rId3" cstate="print"/>
          <a:srcRect/>
          <a:stretch>
            <a:fillRect/>
          </a:stretch>
        </p:blipFill>
        <p:spPr bwMode="auto">
          <a:xfrm>
            <a:off x="463550" y="2089150"/>
            <a:ext cx="4914900" cy="4076700"/>
          </a:xfrm>
          <a:prstGeom prst="rect">
            <a:avLst/>
          </a:prstGeom>
          <a:noFill/>
          <a:ln w="9525">
            <a:noFill/>
            <a:miter lim="800000"/>
            <a:headEnd/>
            <a:tailEnd/>
          </a:ln>
          <a:effectLst/>
        </p:spPr>
      </p:pic>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sp>
        <p:nvSpPr>
          <p:cNvPr id="6" name="TextBox 5"/>
          <p:cNvSpPr txBox="1"/>
          <p:nvPr/>
        </p:nvSpPr>
        <p:spPr>
          <a:xfrm>
            <a:off x="419100" y="6362700"/>
            <a:ext cx="2180405" cy="369332"/>
          </a:xfrm>
          <a:prstGeom prst="rect">
            <a:avLst/>
          </a:prstGeom>
          <a:noFill/>
        </p:spPr>
        <p:txBody>
          <a:bodyPr wrap="none" rtlCol="0">
            <a:spAutoFit/>
          </a:bodyPr>
          <a:lstStyle/>
          <a:p>
            <a:r>
              <a:rPr lang="en-US" dirty="0" smtClean="0"/>
              <a:t>https://dolota.by/</a:t>
            </a:r>
            <a:endParaRPr lang="ru-RU" dirty="0"/>
          </a:p>
        </p:txBody>
      </p:sp>
      <p:pic>
        <p:nvPicPr>
          <p:cNvPr id="2050" name="Picture 2"/>
          <p:cNvPicPr>
            <a:picLocks noChangeAspect="1" noChangeArrowheads="1"/>
          </p:cNvPicPr>
          <p:nvPr/>
        </p:nvPicPr>
        <p:blipFill>
          <a:blip r:embed="rId3" cstate="print"/>
          <a:srcRect/>
          <a:stretch>
            <a:fillRect/>
          </a:stretch>
        </p:blipFill>
        <p:spPr bwMode="auto">
          <a:xfrm>
            <a:off x="1054100" y="1212692"/>
            <a:ext cx="10159999" cy="5042765"/>
          </a:xfrm>
          <a:prstGeom prst="rect">
            <a:avLst/>
          </a:prstGeom>
          <a:noFill/>
          <a:ln w="9525">
            <a:noFill/>
            <a:miter lim="800000"/>
            <a:headEnd/>
            <a:tailEnd/>
          </a:ln>
          <a:effectLst/>
        </p:spPr>
      </p:pic>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sp>
        <p:nvSpPr>
          <p:cNvPr id="6" name="TextBox 5"/>
          <p:cNvSpPr txBox="1"/>
          <p:nvPr/>
        </p:nvSpPr>
        <p:spPr>
          <a:xfrm>
            <a:off x="419100" y="6362700"/>
            <a:ext cx="2180405" cy="369332"/>
          </a:xfrm>
          <a:prstGeom prst="rect">
            <a:avLst/>
          </a:prstGeom>
          <a:noFill/>
        </p:spPr>
        <p:txBody>
          <a:bodyPr wrap="none" rtlCol="0">
            <a:spAutoFit/>
          </a:bodyPr>
          <a:lstStyle/>
          <a:p>
            <a:r>
              <a:rPr lang="en-US" dirty="0" smtClean="0"/>
              <a:t>https://dolota.by/</a:t>
            </a:r>
            <a:endParaRPr lang="ru-RU" dirty="0"/>
          </a:p>
        </p:txBody>
      </p:sp>
      <p:pic>
        <p:nvPicPr>
          <p:cNvPr id="3076" name="Picture 4"/>
          <p:cNvPicPr>
            <a:picLocks noChangeAspect="1" noChangeArrowheads="1"/>
          </p:cNvPicPr>
          <p:nvPr/>
        </p:nvPicPr>
        <p:blipFill>
          <a:blip r:embed="rId3" cstate="print"/>
          <a:srcRect/>
          <a:stretch>
            <a:fillRect/>
          </a:stretch>
        </p:blipFill>
        <p:spPr bwMode="auto">
          <a:xfrm>
            <a:off x="460375" y="1228725"/>
            <a:ext cx="11269663" cy="3333750"/>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1847850" y="4645026"/>
            <a:ext cx="2965450" cy="1545156"/>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651500" y="4668839"/>
            <a:ext cx="3105150" cy="1119488"/>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8839199" y="4684713"/>
            <a:ext cx="3197225" cy="1108033"/>
          </a:xfrm>
          <a:prstGeom prst="rect">
            <a:avLst/>
          </a:prstGeom>
          <a:noFill/>
          <a:ln w="9525">
            <a:noFill/>
            <a:miter lim="800000"/>
            <a:headEnd/>
            <a:tailEnd/>
          </a:ln>
          <a:effectLst/>
        </p:spPr>
      </p:pic>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sp>
        <p:nvSpPr>
          <p:cNvPr id="6" name="TextBox 5"/>
          <p:cNvSpPr txBox="1"/>
          <p:nvPr/>
        </p:nvSpPr>
        <p:spPr>
          <a:xfrm>
            <a:off x="419100" y="6362700"/>
            <a:ext cx="2180405" cy="369332"/>
          </a:xfrm>
          <a:prstGeom prst="rect">
            <a:avLst/>
          </a:prstGeom>
          <a:noFill/>
        </p:spPr>
        <p:txBody>
          <a:bodyPr wrap="none" rtlCol="0">
            <a:spAutoFit/>
          </a:bodyPr>
          <a:lstStyle/>
          <a:p>
            <a:r>
              <a:rPr lang="en-US" dirty="0" smtClean="0"/>
              <a:t>https://dolota.by/</a:t>
            </a:r>
            <a:endParaRPr lang="ru-RU" dirty="0"/>
          </a:p>
        </p:txBody>
      </p:sp>
      <p:pic>
        <p:nvPicPr>
          <p:cNvPr id="4098" name="Picture 2"/>
          <p:cNvPicPr>
            <a:picLocks noChangeAspect="1" noChangeArrowheads="1"/>
          </p:cNvPicPr>
          <p:nvPr/>
        </p:nvPicPr>
        <p:blipFill>
          <a:blip r:embed="rId3" cstate="print"/>
          <a:srcRect/>
          <a:stretch>
            <a:fillRect/>
          </a:stretch>
        </p:blipFill>
        <p:spPr bwMode="auto">
          <a:xfrm>
            <a:off x="536575" y="2370138"/>
            <a:ext cx="11193463" cy="3133725"/>
          </a:xfrm>
          <a:prstGeom prst="rect">
            <a:avLst/>
          </a:prstGeom>
          <a:noFill/>
          <a:ln w="9525">
            <a:noFill/>
            <a:miter lim="800000"/>
            <a:headEnd/>
            <a:tailEnd/>
          </a:ln>
          <a:effectLst/>
        </p:spPr>
      </p:pic>
      <p:sp>
        <p:nvSpPr>
          <p:cNvPr id="9" name="TextBox 8"/>
          <p:cNvSpPr txBox="1"/>
          <p:nvPr/>
        </p:nvSpPr>
        <p:spPr>
          <a:xfrm>
            <a:off x="2578100" y="1574800"/>
            <a:ext cx="7658571" cy="461665"/>
          </a:xfrm>
          <a:prstGeom prst="rect">
            <a:avLst/>
          </a:prstGeom>
          <a:noFill/>
        </p:spPr>
        <p:txBody>
          <a:bodyPr wrap="none" rtlCol="0">
            <a:spAutoFit/>
          </a:bodyPr>
          <a:lstStyle/>
          <a:p>
            <a:r>
              <a:rPr lang="ru-RU" sz="2400" b="1" dirty="0" smtClean="0">
                <a:latin typeface="Arial" pitchFamily="34" charset="0"/>
                <a:cs typeface="Arial" pitchFamily="34" charset="0"/>
              </a:rPr>
              <a:t>ДОПОЛНИТЕЛЬНЫЕ ХАРАКТЕРИСТИКИ ДОЛОТА</a:t>
            </a:r>
            <a:endParaRPr lang="ru-RU" sz="2400" b="1" dirty="0">
              <a:latin typeface="Arial" pitchFamily="34" charset="0"/>
              <a:cs typeface="Arial" pitchFamily="34" charset="0"/>
            </a:endParaRPr>
          </a:p>
        </p:txBody>
      </p:sp>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grpSp>
        <p:nvGrpSpPr>
          <p:cNvPr id="6" name="Группа 5"/>
          <p:cNvGrpSpPr/>
          <p:nvPr/>
        </p:nvGrpSpPr>
        <p:grpSpPr>
          <a:xfrm>
            <a:off x="446398" y="1314752"/>
            <a:ext cx="3033401" cy="4806648"/>
            <a:chOff x="8764899" y="1302052"/>
            <a:chExt cx="2746828" cy="4578047"/>
          </a:xfrm>
        </p:grpSpPr>
        <p:pic>
          <p:nvPicPr>
            <p:cNvPr id="14" name="Рисунок 13" descr="1224.jpg"/>
            <p:cNvPicPr>
              <a:picLocks noChangeAspect="1"/>
            </p:cNvPicPr>
            <p:nvPr/>
          </p:nvPicPr>
          <p:blipFill>
            <a:blip r:embed="rId3" cstate="print"/>
            <a:stretch>
              <a:fillRect/>
            </a:stretch>
          </p:blipFill>
          <p:spPr>
            <a:xfrm>
              <a:off x="8764899" y="1302052"/>
              <a:ext cx="2746828" cy="4578047"/>
            </a:xfrm>
            <a:prstGeom prst="rect">
              <a:avLst/>
            </a:prstGeom>
          </p:spPr>
        </p:pic>
        <p:sp>
          <p:nvSpPr>
            <p:cNvPr id="17" name="Выноска 3 16"/>
            <p:cNvSpPr/>
            <p:nvPr/>
          </p:nvSpPr>
          <p:spPr>
            <a:xfrm>
              <a:off x="9389534" y="1600200"/>
              <a:ext cx="1684866" cy="612648"/>
            </a:xfrm>
            <a:prstGeom prst="borderCallout3">
              <a:avLst>
                <a:gd name="adj1" fmla="val 50536"/>
                <a:gd name="adj2" fmla="val -926"/>
                <a:gd name="adj3" fmla="val 50069"/>
                <a:gd name="adj4" fmla="val -8749"/>
                <a:gd name="adj5" fmla="val 110227"/>
                <a:gd name="adj6" fmla="val -7720"/>
                <a:gd name="adj7" fmla="val 232072"/>
                <a:gd name="adj8" fmla="val 13536"/>
              </a:avLst>
            </a:prstGeom>
            <a:solidFill>
              <a:srgbClr val="D21821"/>
            </a:solidFill>
            <a:ln>
              <a:solidFill>
                <a:srgbClr val="FF0000"/>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HA</a:t>
              </a:r>
              <a:r>
                <a:rPr lang="ru-RU"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537</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G</a:t>
              </a:r>
              <a:endParaRPr lang="ru-RU"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grpSp>
      <p:sp>
        <p:nvSpPr>
          <p:cNvPr id="7" name="TextBox 6"/>
          <p:cNvSpPr txBox="1"/>
          <p:nvPr/>
        </p:nvSpPr>
        <p:spPr>
          <a:xfrm>
            <a:off x="3695700" y="1193800"/>
            <a:ext cx="8001000" cy="5078313"/>
          </a:xfrm>
          <a:prstGeom prst="rect">
            <a:avLst/>
          </a:prstGeom>
          <a:noFill/>
        </p:spPr>
        <p:txBody>
          <a:bodyPr wrap="square" rtlCol="0">
            <a:spAutoFit/>
          </a:bodyPr>
          <a:lstStyle/>
          <a:p>
            <a:r>
              <a:rPr lang="ru-RU" b="1" dirty="0" smtClean="0"/>
              <a:t>РАСШИФРОВКА МАРКИРОВКИ</a:t>
            </a:r>
          </a:p>
          <a:p>
            <a:endParaRPr lang="ru-RU" dirty="0" smtClean="0"/>
          </a:p>
          <a:p>
            <a:r>
              <a:rPr lang="ru-RU" dirty="0" smtClean="0"/>
              <a:t>Н - долото для направленного или горизонтального бурения</a:t>
            </a:r>
          </a:p>
          <a:p>
            <a:r>
              <a:rPr lang="ru-RU" dirty="0" smtClean="0"/>
              <a:t>А - долота для бурения с продувкой воздухом </a:t>
            </a:r>
          </a:p>
          <a:p>
            <a:r>
              <a:rPr lang="ru-RU" dirty="0" smtClean="0"/>
              <a:t>5 - твердосплавные вставки на калибрующих поверхностях шарошек для </a:t>
            </a:r>
          </a:p>
          <a:p>
            <a:r>
              <a:rPr lang="ru-RU" dirty="0" smtClean="0"/>
              <a:t>мягких/средних абразивных пород</a:t>
            </a:r>
          </a:p>
          <a:p>
            <a:r>
              <a:rPr lang="ru-RU" dirty="0" smtClean="0"/>
              <a:t>3 – предназначено для средней твердости разбуриваемой породы</a:t>
            </a:r>
          </a:p>
          <a:p>
            <a:r>
              <a:rPr lang="ru-RU" dirty="0" smtClean="0"/>
              <a:t>7 – герметизированный роликовый подшипник с усилением калибрующего </a:t>
            </a:r>
          </a:p>
          <a:p>
            <a:r>
              <a:rPr lang="ru-RU" dirty="0" smtClean="0"/>
              <a:t>венца долота</a:t>
            </a:r>
          </a:p>
          <a:p>
            <a:r>
              <a:rPr lang="en-US" dirty="0" smtClean="0"/>
              <a:t>G – </a:t>
            </a:r>
            <a:r>
              <a:rPr lang="ru-RU" dirty="0" smtClean="0"/>
              <a:t>дополнительное усиление калибрующего венца</a:t>
            </a:r>
          </a:p>
          <a:p>
            <a:endParaRPr lang="ru-RU" dirty="0" smtClean="0"/>
          </a:p>
          <a:p>
            <a:r>
              <a:rPr lang="ru-RU" b="1" dirty="0" smtClean="0"/>
              <a:t>ОПИСАНИЕ ПРОИЗВОДИТЕЛЯ</a:t>
            </a:r>
          </a:p>
          <a:p>
            <a:endParaRPr lang="ru-RU" dirty="0" smtClean="0"/>
          </a:p>
          <a:p>
            <a:r>
              <a:rPr lang="ru-RU" dirty="0" smtClean="0"/>
              <a:t>Долото шарошечное имеет твердосплавное вооружение и предназначено </a:t>
            </a:r>
          </a:p>
          <a:p>
            <a:r>
              <a:rPr lang="ru-RU" dirty="0" smtClean="0"/>
              <a:t>для бурения средних абразивных пород и имеет боковую промывку. </a:t>
            </a:r>
          </a:p>
          <a:p>
            <a:r>
              <a:rPr lang="ru-RU" dirty="0" smtClean="0"/>
              <a:t>Маслонаполненная опора долота расположена (состоит) на одном </a:t>
            </a:r>
          </a:p>
          <a:p>
            <a:r>
              <a:rPr lang="ru-RU" dirty="0" smtClean="0"/>
              <a:t>подшипнике радиального скольжения, остальные — подшипники с </a:t>
            </a:r>
          </a:p>
          <a:p>
            <a:r>
              <a:rPr lang="ru-RU" dirty="0" smtClean="0"/>
              <a:t>телами качения. С герметизацией маслонаполненной опоры.</a:t>
            </a:r>
          </a:p>
        </p:txBody>
      </p:sp>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B0C6BE-AB9D-44BB-956E-AC7D87CDA2F5}"/>
              </a:ext>
            </a:extLst>
          </p:cNvPr>
          <p:cNvSpPr txBox="1"/>
          <p:nvPr/>
        </p:nvSpPr>
        <p:spPr>
          <a:xfrm>
            <a:off x="552450" y="602769"/>
            <a:ext cx="11172825" cy="830997"/>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sz="2400" b="0" dirty="0" smtClean="0">
                <a:solidFill>
                  <a:schemeClr val="bg1"/>
                </a:solidFill>
              </a:rPr>
              <a:t>КЛАССИФИКАЦИЯ ШАРОШЕЧНЫХ ДОЛОТ ПО КОДУ IADC</a:t>
            </a:r>
            <a:r>
              <a:rPr lang="ru-RU" sz="2400" dirty="0" smtClean="0">
                <a:solidFill>
                  <a:schemeClr val="bg1"/>
                </a:solidFill>
              </a:rPr>
              <a:t> </a:t>
            </a:r>
            <a:br>
              <a:rPr lang="ru-RU" sz="2400" dirty="0" smtClean="0">
                <a:solidFill>
                  <a:schemeClr val="bg1"/>
                </a:solidFill>
              </a:rPr>
            </a:br>
            <a:endParaRPr lang="ko-KR" altLang="en-US" sz="2400" b="0" dirty="0">
              <a:solidFill>
                <a:schemeClr val="bg1"/>
              </a:solidFill>
              <a:latin typeface="+mj-lt"/>
            </a:endParaRPr>
          </a:p>
        </p:txBody>
      </p:sp>
      <p:grpSp>
        <p:nvGrpSpPr>
          <p:cNvPr id="2" name="Группа 5"/>
          <p:cNvGrpSpPr/>
          <p:nvPr/>
        </p:nvGrpSpPr>
        <p:grpSpPr>
          <a:xfrm>
            <a:off x="446398" y="1314752"/>
            <a:ext cx="3033401" cy="4806648"/>
            <a:chOff x="8764899" y="1302052"/>
            <a:chExt cx="2746828" cy="4578047"/>
          </a:xfrm>
        </p:grpSpPr>
        <p:pic>
          <p:nvPicPr>
            <p:cNvPr id="14" name="Рисунок 13" descr="1224.jpg"/>
            <p:cNvPicPr>
              <a:picLocks noChangeAspect="1"/>
            </p:cNvPicPr>
            <p:nvPr/>
          </p:nvPicPr>
          <p:blipFill>
            <a:blip r:embed="rId3" cstate="print"/>
            <a:stretch>
              <a:fillRect/>
            </a:stretch>
          </p:blipFill>
          <p:spPr>
            <a:xfrm>
              <a:off x="8764899" y="1302052"/>
              <a:ext cx="2746828" cy="4578047"/>
            </a:xfrm>
            <a:prstGeom prst="rect">
              <a:avLst/>
            </a:prstGeom>
          </p:spPr>
        </p:pic>
        <p:sp>
          <p:nvSpPr>
            <p:cNvPr id="17" name="Выноска 3 16"/>
            <p:cNvSpPr/>
            <p:nvPr/>
          </p:nvSpPr>
          <p:spPr>
            <a:xfrm>
              <a:off x="9389534" y="1600200"/>
              <a:ext cx="1684866" cy="612648"/>
            </a:xfrm>
            <a:prstGeom prst="borderCallout3">
              <a:avLst>
                <a:gd name="adj1" fmla="val 50536"/>
                <a:gd name="adj2" fmla="val -926"/>
                <a:gd name="adj3" fmla="val 50069"/>
                <a:gd name="adj4" fmla="val -8749"/>
                <a:gd name="adj5" fmla="val 110227"/>
                <a:gd name="adj6" fmla="val -7720"/>
                <a:gd name="adj7" fmla="val 232072"/>
                <a:gd name="adj8" fmla="val 13536"/>
              </a:avLst>
            </a:prstGeom>
            <a:solidFill>
              <a:srgbClr val="D21821"/>
            </a:solidFill>
            <a:ln>
              <a:solidFill>
                <a:srgbClr val="FF0000"/>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HA</a:t>
              </a:r>
              <a:r>
                <a:rPr lang="ru-RU"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537</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G</a:t>
              </a:r>
              <a:endParaRPr lang="ru-RU"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grpSp>
      <p:pic>
        <p:nvPicPr>
          <p:cNvPr id="5122" name="Picture 2"/>
          <p:cNvPicPr>
            <a:picLocks noChangeAspect="1" noChangeArrowheads="1"/>
          </p:cNvPicPr>
          <p:nvPr/>
        </p:nvPicPr>
        <p:blipFill>
          <a:blip r:embed="rId4" cstate="print"/>
          <a:srcRect/>
          <a:stretch>
            <a:fillRect/>
          </a:stretch>
        </p:blipFill>
        <p:spPr bwMode="auto">
          <a:xfrm>
            <a:off x="3624263" y="1311276"/>
            <a:ext cx="4180287" cy="3857624"/>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cstate="print"/>
          <a:srcRect/>
          <a:stretch>
            <a:fillRect/>
          </a:stretch>
        </p:blipFill>
        <p:spPr bwMode="auto">
          <a:xfrm>
            <a:off x="7675323" y="1744663"/>
            <a:ext cx="4088051" cy="3589337"/>
          </a:xfrm>
          <a:prstGeom prst="rect">
            <a:avLst/>
          </a:prstGeom>
          <a:noFill/>
          <a:ln w="9525">
            <a:noFill/>
            <a:miter lim="800000"/>
            <a:headEnd/>
            <a:tailEnd/>
          </a:ln>
          <a:effectLst/>
        </p:spPr>
      </p:pic>
    </p:spTree>
    <p:extLst>
      <p:ext uri="{BB962C8B-B14F-4D97-AF65-F5344CB8AC3E}">
        <p14:creationId xmlns:p14="http://schemas.microsoft.com/office/powerpoint/2010/main" xmlns="" val="32739651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9254066" y="2281767"/>
            <a:ext cx="2108200" cy="3826933"/>
          </a:xfrm>
          <a:prstGeom prst="roundRect">
            <a:avLst/>
          </a:prstGeom>
          <a:solidFill>
            <a:srgbClr val="AB290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14" name="Скругленный прямоугольник 13"/>
          <p:cNvSpPr/>
          <p:nvPr/>
        </p:nvSpPr>
        <p:spPr>
          <a:xfrm>
            <a:off x="7027332" y="2281767"/>
            <a:ext cx="2108200" cy="3826933"/>
          </a:xfrm>
          <a:prstGeom prst="roundRect">
            <a:avLst/>
          </a:prstGeom>
          <a:solidFill>
            <a:srgbClr val="AB420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13" name="Скругленный прямоугольник 12"/>
          <p:cNvSpPr/>
          <p:nvPr/>
        </p:nvSpPr>
        <p:spPr>
          <a:xfrm>
            <a:off x="4825999" y="2281767"/>
            <a:ext cx="2108200" cy="3826933"/>
          </a:xfrm>
          <a:prstGeom prst="roundRect">
            <a:avLst/>
          </a:prstGeom>
          <a:solidFill>
            <a:srgbClr val="B36B0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12" name="Скругленный прямоугольник 11"/>
          <p:cNvSpPr/>
          <p:nvPr/>
        </p:nvSpPr>
        <p:spPr>
          <a:xfrm>
            <a:off x="2607733" y="2281767"/>
            <a:ext cx="2108200" cy="3826933"/>
          </a:xfrm>
          <a:prstGeom prst="roundRect">
            <a:avLst/>
          </a:prstGeom>
          <a:solidFill>
            <a:srgbClr val="B48900"/>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10" name="Скругленный прямоугольник 9"/>
          <p:cNvSpPr/>
          <p:nvPr/>
        </p:nvSpPr>
        <p:spPr>
          <a:xfrm>
            <a:off x="397934" y="2281767"/>
            <a:ext cx="2108200" cy="3826933"/>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4" name="TextBox 3">
            <a:extLst>
              <a:ext uri="{FF2B5EF4-FFF2-40B4-BE49-F238E27FC236}">
                <a16:creationId xmlns:a16="http://schemas.microsoft.com/office/drawing/2014/main" xmlns="" id="{BED95252-AFE3-4419-A072-9699A984458F}"/>
              </a:ext>
            </a:extLst>
          </p:cNvPr>
          <p:cNvSpPr txBox="1"/>
          <p:nvPr/>
        </p:nvSpPr>
        <p:spPr>
          <a:xfrm>
            <a:off x="431800" y="625509"/>
            <a:ext cx="11345333"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КЛАССИФИКАЦИЯ ШАРОШЕК ПО ГРУНТАМ </a:t>
            </a:r>
            <a:endParaRPr lang="ko-KR" altLang="en-US" sz="2400" b="0" dirty="0">
              <a:solidFill>
                <a:schemeClr val="bg1"/>
              </a:solidFill>
            </a:endParaRPr>
          </a:p>
        </p:txBody>
      </p:sp>
      <p:graphicFrame>
        <p:nvGraphicFramePr>
          <p:cNvPr id="5" name="Схема 4"/>
          <p:cNvGraphicFramePr/>
          <p:nvPr/>
        </p:nvGraphicFramePr>
        <p:xfrm>
          <a:off x="479424" y="1076325"/>
          <a:ext cx="11293476"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2" descr="C:\Users\Profit77\Desktop\фото для слайдов\Без имени-1.png"/>
          <p:cNvPicPr>
            <a:picLocks noChangeAspect="1" noChangeArrowheads="1"/>
          </p:cNvPicPr>
          <p:nvPr/>
        </p:nvPicPr>
        <p:blipFill>
          <a:blip r:embed="rId8" cstate="print"/>
          <a:srcRect/>
          <a:stretch>
            <a:fillRect/>
          </a:stretch>
        </p:blipFill>
        <p:spPr bwMode="auto">
          <a:xfrm rot="18960690">
            <a:off x="10143047" y="4587635"/>
            <a:ext cx="1164955" cy="1767516"/>
          </a:xfrm>
          <a:prstGeom prst="rect">
            <a:avLst/>
          </a:prstGeom>
          <a:noFill/>
        </p:spPr>
      </p:pic>
      <p:pic>
        <p:nvPicPr>
          <p:cNvPr id="19" name="Picture 2" descr="C:\Users\Profit77\Desktop\фото для слайдов\Без имени-1.png"/>
          <p:cNvPicPr>
            <a:picLocks noChangeAspect="1" noChangeArrowheads="1"/>
          </p:cNvPicPr>
          <p:nvPr/>
        </p:nvPicPr>
        <p:blipFill>
          <a:blip r:embed="rId8" cstate="print"/>
          <a:srcRect/>
          <a:stretch>
            <a:fillRect/>
          </a:stretch>
        </p:blipFill>
        <p:spPr bwMode="auto">
          <a:xfrm rot="18960690">
            <a:off x="7916313" y="4587636"/>
            <a:ext cx="1164955" cy="1767516"/>
          </a:xfrm>
          <a:prstGeom prst="rect">
            <a:avLst/>
          </a:prstGeom>
          <a:noFill/>
        </p:spPr>
      </p:pic>
      <p:pic>
        <p:nvPicPr>
          <p:cNvPr id="20" name="Picture 4" descr="C:\Users\Profit77\Desktop\фото для слайдов\Без имени-2.png"/>
          <p:cNvPicPr>
            <a:picLocks noChangeAspect="1" noChangeArrowheads="1"/>
          </p:cNvPicPr>
          <p:nvPr/>
        </p:nvPicPr>
        <p:blipFill>
          <a:blip r:embed="rId9" cstate="print"/>
          <a:srcRect/>
          <a:stretch>
            <a:fillRect/>
          </a:stretch>
        </p:blipFill>
        <p:spPr bwMode="auto">
          <a:xfrm rot="19095472">
            <a:off x="3498369" y="4628770"/>
            <a:ext cx="1208179" cy="1693402"/>
          </a:xfrm>
          <a:prstGeom prst="rect">
            <a:avLst/>
          </a:prstGeom>
          <a:noFill/>
        </p:spPr>
      </p:pic>
      <p:pic>
        <p:nvPicPr>
          <p:cNvPr id="21" name="Picture 4" descr="C:\Users\Profit77\Desktop\фото для слайдов\Без имени-2.png"/>
          <p:cNvPicPr>
            <a:picLocks noChangeAspect="1" noChangeArrowheads="1"/>
          </p:cNvPicPr>
          <p:nvPr/>
        </p:nvPicPr>
        <p:blipFill>
          <a:blip r:embed="rId9" cstate="print"/>
          <a:srcRect/>
          <a:stretch>
            <a:fillRect/>
          </a:stretch>
        </p:blipFill>
        <p:spPr bwMode="auto">
          <a:xfrm rot="19095472">
            <a:off x="1288568" y="4636390"/>
            <a:ext cx="1208179" cy="1693402"/>
          </a:xfrm>
          <a:prstGeom prst="rect">
            <a:avLst/>
          </a:prstGeom>
          <a:noFill/>
        </p:spPr>
      </p:pic>
      <p:sp>
        <p:nvSpPr>
          <p:cNvPr id="22" name="TextBox 21">
            <a:extLst>
              <a:ext uri="{FF2B5EF4-FFF2-40B4-BE49-F238E27FC236}">
                <a16:creationId xmlns:a16="http://schemas.microsoft.com/office/drawing/2014/main" xmlns="" id="{EE39B0F6-7038-4D7B-AB2C-A830316D226C}"/>
              </a:ext>
            </a:extLst>
          </p:cNvPr>
          <p:cNvSpPr txBox="1"/>
          <p:nvPr/>
        </p:nvSpPr>
        <p:spPr>
          <a:xfrm>
            <a:off x="355600" y="2517776"/>
            <a:ext cx="2133600" cy="2000548"/>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sz="1600" dirty="0" smtClean="0">
                <a:solidFill>
                  <a:schemeClr val="bg1"/>
                </a:solidFill>
                <a:latin typeface="Arial Black" pitchFamily="34" charset="0"/>
              </a:rPr>
              <a:t>Эффективны</a:t>
            </a:r>
            <a:r>
              <a:rPr lang="ru-RU" dirty="0" smtClean="0">
                <a:solidFill>
                  <a:schemeClr val="bg1"/>
                </a:solidFill>
                <a:latin typeface="Arial Black" pitchFamily="34" charset="0"/>
              </a:rPr>
              <a:t>:</a:t>
            </a:r>
          </a:p>
          <a:p>
            <a:pPr>
              <a:buNone/>
            </a:pPr>
            <a:r>
              <a:rPr lang="ru-RU" altLang="ko-KR" sz="1200" dirty="0" smtClean="0">
                <a:solidFill>
                  <a:schemeClr val="bg1"/>
                </a:solidFill>
                <a:latin typeface="Arial Black" pitchFamily="34" charset="0"/>
              </a:rPr>
              <a:t>Известняки</a:t>
            </a:r>
          </a:p>
          <a:p>
            <a:pPr>
              <a:buNone/>
            </a:pPr>
            <a:r>
              <a:rPr lang="ru-RU" altLang="ko-KR" sz="1200" dirty="0" smtClean="0">
                <a:solidFill>
                  <a:schemeClr val="bg1"/>
                </a:solidFill>
                <a:latin typeface="Arial Black" pitchFamily="34" charset="0"/>
              </a:rPr>
              <a:t>Сланцы</a:t>
            </a:r>
          </a:p>
          <a:p>
            <a:pPr>
              <a:buNone/>
            </a:pPr>
            <a:r>
              <a:rPr lang="ru-RU" altLang="ko-KR" sz="1200" dirty="0" smtClean="0">
                <a:solidFill>
                  <a:schemeClr val="bg1"/>
                </a:solidFill>
                <a:latin typeface="Arial Black" pitchFamily="34" charset="0"/>
              </a:rPr>
              <a:t>Андезиты</a:t>
            </a:r>
          </a:p>
          <a:p>
            <a:pPr>
              <a:buNone/>
            </a:pPr>
            <a:r>
              <a:rPr lang="ru-RU" altLang="ko-KR" sz="1200" dirty="0" smtClean="0">
                <a:solidFill>
                  <a:schemeClr val="bg1"/>
                </a:solidFill>
                <a:latin typeface="Arial Black" pitchFamily="34" charset="0"/>
              </a:rPr>
              <a:t>Песчаники</a:t>
            </a: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Частота вращения</a:t>
            </a:r>
          </a:p>
          <a:p>
            <a:pPr>
              <a:buNone/>
            </a:pPr>
            <a:r>
              <a:rPr lang="ru-RU" altLang="ko-KR" sz="1200" dirty="0" smtClean="0">
                <a:solidFill>
                  <a:schemeClr val="bg1"/>
                </a:solidFill>
                <a:latin typeface="Arial Black" pitchFamily="34" charset="0"/>
              </a:rPr>
              <a:t>60-180об</a:t>
            </a:r>
            <a:r>
              <a:rPr lang="en-US" altLang="ko-KR" sz="1200" dirty="0" smtClean="0">
                <a:solidFill>
                  <a:schemeClr val="bg1"/>
                </a:solidFill>
                <a:latin typeface="Arial Black" pitchFamily="34" charset="0"/>
              </a:rPr>
              <a:t>/</a:t>
            </a:r>
            <a:r>
              <a:rPr lang="ru-RU" altLang="ko-KR" sz="1200" dirty="0" smtClean="0">
                <a:solidFill>
                  <a:schemeClr val="bg1"/>
                </a:solidFill>
                <a:latin typeface="Arial Black" pitchFamily="34" charset="0"/>
              </a:rPr>
              <a:t>мин</a:t>
            </a:r>
            <a:endParaRPr lang="ko-KR" altLang="en-US" sz="1200" dirty="0">
              <a:solidFill>
                <a:schemeClr val="bg1"/>
              </a:solidFill>
              <a:latin typeface="Arial Black" pitchFamily="34" charset="0"/>
            </a:endParaRPr>
          </a:p>
        </p:txBody>
      </p:sp>
      <p:sp>
        <p:nvSpPr>
          <p:cNvPr id="24" name="TextBox 23">
            <a:extLst>
              <a:ext uri="{FF2B5EF4-FFF2-40B4-BE49-F238E27FC236}">
                <a16:creationId xmlns:a16="http://schemas.microsoft.com/office/drawing/2014/main" xmlns="" id="{EE39B0F6-7038-4D7B-AB2C-A830316D226C}"/>
              </a:ext>
            </a:extLst>
          </p:cNvPr>
          <p:cNvSpPr txBox="1"/>
          <p:nvPr/>
        </p:nvSpPr>
        <p:spPr>
          <a:xfrm>
            <a:off x="2573867" y="2517776"/>
            <a:ext cx="2150533" cy="2000548"/>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sz="1600" dirty="0" smtClean="0">
                <a:solidFill>
                  <a:schemeClr val="bg1"/>
                </a:solidFill>
                <a:latin typeface="Arial Black" pitchFamily="34" charset="0"/>
              </a:rPr>
              <a:t>Эффективны</a:t>
            </a:r>
            <a:r>
              <a:rPr lang="ru-RU" dirty="0" smtClean="0">
                <a:solidFill>
                  <a:schemeClr val="bg1"/>
                </a:solidFill>
                <a:latin typeface="Arial Black" pitchFamily="34" charset="0"/>
              </a:rPr>
              <a:t>:</a:t>
            </a:r>
          </a:p>
          <a:p>
            <a:pPr>
              <a:buNone/>
            </a:pPr>
            <a:r>
              <a:rPr lang="ru-RU" sz="1200" dirty="0" smtClean="0">
                <a:solidFill>
                  <a:schemeClr val="bg1"/>
                </a:solidFill>
                <a:latin typeface="Arial Black" pitchFamily="34" charset="0"/>
              </a:rPr>
              <a:t>Известняки</a:t>
            </a:r>
          </a:p>
          <a:p>
            <a:pPr>
              <a:buNone/>
            </a:pPr>
            <a:r>
              <a:rPr lang="ru-RU" sz="1200" dirty="0" smtClean="0">
                <a:solidFill>
                  <a:schemeClr val="bg1"/>
                </a:solidFill>
                <a:latin typeface="Arial Black" pitchFamily="34" charset="0"/>
              </a:rPr>
              <a:t>Сланцы</a:t>
            </a:r>
          </a:p>
          <a:p>
            <a:pPr>
              <a:buNone/>
            </a:pPr>
            <a:r>
              <a:rPr lang="ru-RU" altLang="ko-KR" sz="1200" dirty="0" smtClean="0">
                <a:solidFill>
                  <a:schemeClr val="bg1"/>
                </a:solidFill>
                <a:latin typeface="Arial Black" pitchFamily="34" charset="0"/>
              </a:rPr>
              <a:t>Андезиты</a:t>
            </a:r>
          </a:p>
          <a:p>
            <a:pPr>
              <a:buNone/>
            </a:pPr>
            <a:r>
              <a:rPr lang="ru-RU" altLang="ko-KR" sz="1200" dirty="0" err="1" smtClean="0">
                <a:solidFill>
                  <a:schemeClr val="bg1"/>
                </a:solidFill>
                <a:latin typeface="Arial Black" pitchFamily="34" charset="0"/>
              </a:rPr>
              <a:t>Агрилиты</a:t>
            </a: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Мраморы</a:t>
            </a:r>
          </a:p>
          <a:p>
            <a:pPr>
              <a:buNone/>
            </a:pPr>
            <a:r>
              <a:rPr lang="ru-RU" altLang="ko-KR" sz="1200" dirty="0" smtClean="0">
                <a:solidFill>
                  <a:schemeClr val="bg1"/>
                </a:solidFill>
                <a:latin typeface="Arial Black" pitchFamily="34" charset="0"/>
              </a:rPr>
              <a:t>Граниты</a:t>
            </a:r>
          </a:p>
          <a:p>
            <a:pPr>
              <a:buNone/>
            </a:pP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Частота вращения</a:t>
            </a:r>
          </a:p>
          <a:p>
            <a:pPr>
              <a:buNone/>
            </a:pPr>
            <a:r>
              <a:rPr lang="ru-RU" altLang="ko-KR" sz="1200" dirty="0" smtClean="0">
                <a:solidFill>
                  <a:schemeClr val="bg1"/>
                </a:solidFill>
                <a:latin typeface="Arial Black" pitchFamily="34" charset="0"/>
              </a:rPr>
              <a:t>60-180об</a:t>
            </a:r>
            <a:r>
              <a:rPr lang="en-US" altLang="ko-KR" sz="1200" dirty="0" smtClean="0">
                <a:solidFill>
                  <a:schemeClr val="bg1"/>
                </a:solidFill>
                <a:latin typeface="Arial Black" pitchFamily="34" charset="0"/>
              </a:rPr>
              <a:t>/</a:t>
            </a:r>
            <a:r>
              <a:rPr lang="ru-RU" altLang="ko-KR" sz="1200" dirty="0" smtClean="0">
                <a:solidFill>
                  <a:schemeClr val="bg1"/>
                </a:solidFill>
                <a:latin typeface="Arial Black" pitchFamily="34" charset="0"/>
              </a:rPr>
              <a:t>мин</a:t>
            </a:r>
            <a:endParaRPr lang="ko-KR" altLang="en-US" sz="1200" dirty="0">
              <a:solidFill>
                <a:schemeClr val="bg1"/>
              </a:solidFill>
              <a:latin typeface="Arial Black" pitchFamily="34" charset="0"/>
            </a:endParaRPr>
          </a:p>
        </p:txBody>
      </p:sp>
      <p:sp>
        <p:nvSpPr>
          <p:cNvPr id="25" name="TextBox 24">
            <a:extLst>
              <a:ext uri="{FF2B5EF4-FFF2-40B4-BE49-F238E27FC236}">
                <a16:creationId xmlns:a16="http://schemas.microsoft.com/office/drawing/2014/main" xmlns="" id="{EE39B0F6-7038-4D7B-AB2C-A830316D226C}"/>
              </a:ext>
            </a:extLst>
          </p:cNvPr>
          <p:cNvSpPr txBox="1"/>
          <p:nvPr/>
        </p:nvSpPr>
        <p:spPr>
          <a:xfrm>
            <a:off x="4792133" y="2517776"/>
            <a:ext cx="2235200" cy="2000548"/>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sz="1600" dirty="0" smtClean="0">
                <a:solidFill>
                  <a:schemeClr val="bg1"/>
                </a:solidFill>
                <a:latin typeface="Arial Black" pitchFamily="34" charset="0"/>
              </a:rPr>
              <a:t>Эффективны</a:t>
            </a:r>
            <a:r>
              <a:rPr lang="ru-RU" dirty="0" smtClean="0">
                <a:solidFill>
                  <a:schemeClr val="bg1"/>
                </a:solidFill>
                <a:latin typeface="Arial Black" pitchFamily="34" charset="0"/>
              </a:rPr>
              <a:t>:</a:t>
            </a:r>
          </a:p>
          <a:p>
            <a:pPr>
              <a:buNone/>
            </a:pPr>
            <a:r>
              <a:rPr lang="ru-RU" sz="1200" dirty="0" smtClean="0">
                <a:solidFill>
                  <a:schemeClr val="bg1"/>
                </a:solidFill>
                <a:latin typeface="Arial Black" pitchFamily="34" charset="0"/>
              </a:rPr>
              <a:t>Твердые сланцы</a:t>
            </a:r>
          </a:p>
          <a:p>
            <a:pPr>
              <a:buNone/>
            </a:pPr>
            <a:r>
              <a:rPr lang="ru-RU" sz="1200" dirty="0" smtClean="0">
                <a:solidFill>
                  <a:schemeClr val="bg1"/>
                </a:solidFill>
                <a:latin typeface="Arial Black" pitchFamily="34" charset="0"/>
              </a:rPr>
              <a:t>Сланцевые известняки</a:t>
            </a:r>
          </a:p>
          <a:p>
            <a:pPr>
              <a:buNone/>
            </a:pPr>
            <a:r>
              <a:rPr lang="ru-RU" sz="1200" dirty="0" smtClean="0">
                <a:solidFill>
                  <a:schemeClr val="bg1"/>
                </a:solidFill>
                <a:latin typeface="Arial Black" pitchFamily="34" charset="0"/>
              </a:rPr>
              <a:t>Доломиты </a:t>
            </a:r>
          </a:p>
          <a:p>
            <a:pPr>
              <a:buNone/>
            </a:pPr>
            <a:r>
              <a:rPr lang="ru-RU" altLang="ko-KR" sz="1200" dirty="0" smtClean="0">
                <a:solidFill>
                  <a:schemeClr val="bg1"/>
                </a:solidFill>
                <a:latin typeface="Arial Black" pitchFamily="34" charset="0"/>
              </a:rPr>
              <a:t>Базальты</a:t>
            </a:r>
          </a:p>
          <a:p>
            <a:pPr>
              <a:buNone/>
            </a:pPr>
            <a:r>
              <a:rPr lang="ru-RU" altLang="ko-KR" sz="1200" dirty="0" smtClean="0">
                <a:solidFill>
                  <a:schemeClr val="bg1"/>
                </a:solidFill>
                <a:latin typeface="Arial Black" pitchFamily="34" charset="0"/>
              </a:rPr>
              <a:t>Диабазы</a:t>
            </a:r>
          </a:p>
          <a:p>
            <a:pPr>
              <a:buNone/>
            </a:pPr>
            <a:r>
              <a:rPr lang="ru-RU" altLang="ko-KR" sz="1200" dirty="0" smtClean="0">
                <a:solidFill>
                  <a:schemeClr val="bg1"/>
                </a:solidFill>
                <a:latin typeface="Arial Black" pitchFamily="34" charset="0"/>
              </a:rPr>
              <a:t>Скарны</a:t>
            </a:r>
          </a:p>
          <a:p>
            <a:pPr>
              <a:buNone/>
            </a:pP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Частота вращения</a:t>
            </a:r>
          </a:p>
          <a:p>
            <a:pPr>
              <a:buNone/>
            </a:pPr>
            <a:r>
              <a:rPr lang="ru-RU" altLang="ko-KR" sz="1200" dirty="0" smtClean="0">
                <a:solidFill>
                  <a:schemeClr val="bg1"/>
                </a:solidFill>
                <a:latin typeface="Arial Black" pitchFamily="34" charset="0"/>
              </a:rPr>
              <a:t>40-75об</a:t>
            </a:r>
            <a:r>
              <a:rPr lang="en-US" altLang="ko-KR" sz="1200" dirty="0" smtClean="0">
                <a:solidFill>
                  <a:schemeClr val="bg1"/>
                </a:solidFill>
                <a:latin typeface="Arial Black" pitchFamily="34" charset="0"/>
              </a:rPr>
              <a:t>/</a:t>
            </a:r>
            <a:r>
              <a:rPr lang="ru-RU" altLang="ko-KR" sz="1200" dirty="0" smtClean="0">
                <a:solidFill>
                  <a:schemeClr val="bg1"/>
                </a:solidFill>
                <a:latin typeface="Arial Black" pitchFamily="34" charset="0"/>
              </a:rPr>
              <a:t>мин</a:t>
            </a:r>
            <a:endParaRPr lang="ko-KR" altLang="en-US" sz="1200" dirty="0">
              <a:solidFill>
                <a:schemeClr val="bg1"/>
              </a:solidFill>
              <a:latin typeface="Arial Black" pitchFamily="34" charset="0"/>
            </a:endParaRPr>
          </a:p>
        </p:txBody>
      </p:sp>
      <p:sp>
        <p:nvSpPr>
          <p:cNvPr id="26" name="TextBox 25">
            <a:extLst>
              <a:ext uri="{FF2B5EF4-FFF2-40B4-BE49-F238E27FC236}">
                <a16:creationId xmlns:a16="http://schemas.microsoft.com/office/drawing/2014/main" xmlns="" id="{EE39B0F6-7038-4D7B-AB2C-A830316D226C}"/>
              </a:ext>
            </a:extLst>
          </p:cNvPr>
          <p:cNvSpPr txBox="1"/>
          <p:nvPr/>
        </p:nvSpPr>
        <p:spPr>
          <a:xfrm>
            <a:off x="6985000" y="2517776"/>
            <a:ext cx="2218267" cy="2000548"/>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sz="1600" dirty="0" smtClean="0">
                <a:solidFill>
                  <a:schemeClr val="bg1"/>
                </a:solidFill>
                <a:latin typeface="Arial Black" pitchFamily="34" charset="0"/>
              </a:rPr>
              <a:t>Эффективны</a:t>
            </a:r>
            <a:r>
              <a:rPr lang="ru-RU" dirty="0" smtClean="0">
                <a:solidFill>
                  <a:schemeClr val="bg1"/>
                </a:solidFill>
                <a:latin typeface="Arial Black" pitchFamily="34" charset="0"/>
              </a:rPr>
              <a:t>:</a:t>
            </a:r>
          </a:p>
          <a:p>
            <a:pPr>
              <a:buNone/>
            </a:pPr>
            <a:r>
              <a:rPr lang="ru-RU" sz="1200" dirty="0" smtClean="0">
                <a:solidFill>
                  <a:schemeClr val="bg1"/>
                </a:solidFill>
                <a:latin typeface="Arial Black" pitchFamily="34" charset="0"/>
              </a:rPr>
              <a:t>Габбро</a:t>
            </a:r>
          </a:p>
          <a:p>
            <a:pPr>
              <a:buNone/>
            </a:pPr>
            <a:r>
              <a:rPr lang="ru-RU" sz="1200" dirty="0" smtClean="0">
                <a:solidFill>
                  <a:schemeClr val="bg1"/>
                </a:solidFill>
                <a:latin typeface="Arial Black" pitchFamily="34" charset="0"/>
              </a:rPr>
              <a:t>Кварциты</a:t>
            </a:r>
          </a:p>
          <a:p>
            <a:pPr>
              <a:buNone/>
            </a:pPr>
            <a:r>
              <a:rPr lang="ru-RU" sz="1200" dirty="0" err="1" smtClean="0">
                <a:solidFill>
                  <a:schemeClr val="bg1"/>
                </a:solidFill>
                <a:latin typeface="Arial Black" pitchFamily="34" charset="0"/>
              </a:rPr>
              <a:t>Периты</a:t>
            </a:r>
            <a:endParaRPr lang="ru-RU" sz="1200" dirty="0" smtClean="0">
              <a:solidFill>
                <a:schemeClr val="bg1"/>
              </a:solidFill>
              <a:latin typeface="Arial Black" pitchFamily="34" charset="0"/>
            </a:endParaRPr>
          </a:p>
          <a:p>
            <a:pPr>
              <a:buNone/>
            </a:pPr>
            <a:r>
              <a:rPr lang="ru-RU" sz="1200" dirty="0" smtClean="0">
                <a:solidFill>
                  <a:schemeClr val="bg1"/>
                </a:solidFill>
                <a:latin typeface="Arial Black" pitchFamily="34" charset="0"/>
              </a:rPr>
              <a:t>Сиениты</a:t>
            </a:r>
            <a:endParaRPr lang="ru-RU" sz="11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Частота вращения</a:t>
            </a:r>
          </a:p>
          <a:p>
            <a:pPr>
              <a:buNone/>
            </a:pPr>
            <a:r>
              <a:rPr lang="ru-RU" altLang="ko-KR" sz="1200" dirty="0" smtClean="0">
                <a:solidFill>
                  <a:schemeClr val="bg1"/>
                </a:solidFill>
                <a:latin typeface="Arial Black" pitchFamily="34" charset="0"/>
              </a:rPr>
              <a:t>35-60об</a:t>
            </a:r>
            <a:r>
              <a:rPr lang="en-US" altLang="ko-KR" sz="1200" dirty="0" smtClean="0">
                <a:solidFill>
                  <a:schemeClr val="bg1"/>
                </a:solidFill>
                <a:latin typeface="Arial Black" pitchFamily="34" charset="0"/>
              </a:rPr>
              <a:t>/</a:t>
            </a:r>
            <a:r>
              <a:rPr lang="ru-RU" altLang="ko-KR" sz="1200" dirty="0" smtClean="0">
                <a:solidFill>
                  <a:schemeClr val="bg1"/>
                </a:solidFill>
                <a:latin typeface="Arial Black" pitchFamily="34" charset="0"/>
              </a:rPr>
              <a:t>мин</a:t>
            </a:r>
            <a:endParaRPr lang="ko-KR" altLang="en-US" sz="1200" dirty="0">
              <a:solidFill>
                <a:schemeClr val="bg1"/>
              </a:solidFill>
              <a:latin typeface="Arial Black" pitchFamily="34" charset="0"/>
            </a:endParaRPr>
          </a:p>
        </p:txBody>
      </p:sp>
      <p:sp>
        <p:nvSpPr>
          <p:cNvPr id="27" name="TextBox 26">
            <a:extLst>
              <a:ext uri="{FF2B5EF4-FFF2-40B4-BE49-F238E27FC236}">
                <a16:creationId xmlns:a16="http://schemas.microsoft.com/office/drawing/2014/main" xmlns="" id="{EE39B0F6-7038-4D7B-AB2C-A830316D226C}"/>
              </a:ext>
            </a:extLst>
          </p:cNvPr>
          <p:cNvSpPr txBox="1"/>
          <p:nvPr/>
        </p:nvSpPr>
        <p:spPr>
          <a:xfrm>
            <a:off x="9211733" y="2517776"/>
            <a:ext cx="2218267" cy="2000548"/>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sz="1600" dirty="0" smtClean="0">
                <a:solidFill>
                  <a:schemeClr val="bg1"/>
                </a:solidFill>
                <a:latin typeface="Arial Black" pitchFamily="34" charset="0"/>
              </a:rPr>
              <a:t>Эффективны</a:t>
            </a:r>
            <a:r>
              <a:rPr lang="ru-RU" dirty="0" smtClean="0">
                <a:solidFill>
                  <a:schemeClr val="bg1"/>
                </a:solidFill>
                <a:latin typeface="Arial Black" pitchFamily="34" charset="0"/>
              </a:rPr>
              <a:t>:</a:t>
            </a:r>
          </a:p>
          <a:p>
            <a:pPr>
              <a:buNone/>
            </a:pPr>
            <a:r>
              <a:rPr lang="ru-RU" sz="1200" dirty="0" smtClean="0">
                <a:solidFill>
                  <a:schemeClr val="bg1"/>
                </a:solidFill>
                <a:latin typeface="Arial Black" pitchFamily="34" charset="0"/>
              </a:rPr>
              <a:t>Базальты</a:t>
            </a:r>
          </a:p>
          <a:p>
            <a:pPr>
              <a:buNone/>
            </a:pPr>
            <a:r>
              <a:rPr lang="ru-RU" sz="1200" dirty="0" smtClean="0">
                <a:solidFill>
                  <a:schemeClr val="bg1"/>
                </a:solidFill>
                <a:latin typeface="Arial Black" pitchFamily="34" charset="0"/>
              </a:rPr>
              <a:t>Кварциты</a:t>
            </a:r>
          </a:p>
          <a:p>
            <a:pPr>
              <a:buNone/>
            </a:pPr>
            <a:r>
              <a:rPr lang="ru-RU" sz="1200" dirty="0" smtClean="0">
                <a:solidFill>
                  <a:schemeClr val="bg1"/>
                </a:solidFill>
                <a:latin typeface="Arial Black" pitchFamily="34" charset="0"/>
              </a:rPr>
              <a:t>Амфиболиты</a:t>
            </a:r>
          </a:p>
          <a:p>
            <a:pPr>
              <a:buNone/>
            </a:pPr>
            <a:r>
              <a:rPr lang="ru-RU" sz="1200" dirty="0" smtClean="0">
                <a:solidFill>
                  <a:schemeClr val="bg1"/>
                </a:solidFill>
                <a:latin typeface="Arial Black" pitchFamily="34" charset="0"/>
              </a:rPr>
              <a:t>Кремнеземы</a:t>
            </a: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endParaRPr lang="ru-RU" altLang="ko-KR" sz="1200" dirty="0" smtClean="0">
              <a:solidFill>
                <a:schemeClr val="bg1"/>
              </a:solidFill>
              <a:latin typeface="Arial Black" pitchFamily="34" charset="0"/>
            </a:endParaRPr>
          </a:p>
          <a:p>
            <a:pPr>
              <a:buNone/>
            </a:pPr>
            <a:r>
              <a:rPr lang="ru-RU" altLang="ko-KR" sz="1200" dirty="0" smtClean="0">
                <a:solidFill>
                  <a:schemeClr val="bg1"/>
                </a:solidFill>
                <a:latin typeface="Arial Black" pitchFamily="34" charset="0"/>
              </a:rPr>
              <a:t>Частота вращения</a:t>
            </a:r>
          </a:p>
          <a:p>
            <a:pPr>
              <a:buNone/>
            </a:pPr>
            <a:r>
              <a:rPr lang="ru-RU" altLang="ko-KR" sz="1200" dirty="0" smtClean="0">
                <a:solidFill>
                  <a:schemeClr val="bg1"/>
                </a:solidFill>
                <a:latin typeface="Arial Black" pitchFamily="34" charset="0"/>
              </a:rPr>
              <a:t>35-60об</a:t>
            </a:r>
            <a:r>
              <a:rPr lang="en-US" altLang="ko-KR" sz="1200" dirty="0" smtClean="0">
                <a:solidFill>
                  <a:schemeClr val="bg1"/>
                </a:solidFill>
                <a:latin typeface="Arial Black" pitchFamily="34" charset="0"/>
              </a:rPr>
              <a:t>/</a:t>
            </a:r>
            <a:r>
              <a:rPr lang="ru-RU" altLang="ko-KR" sz="1200" dirty="0" smtClean="0">
                <a:solidFill>
                  <a:schemeClr val="bg1"/>
                </a:solidFill>
                <a:latin typeface="Arial Black" pitchFamily="34" charset="0"/>
              </a:rPr>
              <a:t>мин</a:t>
            </a:r>
            <a:endParaRPr lang="ko-KR" altLang="en-US" sz="1200" dirty="0">
              <a:solidFill>
                <a:schemeClr val="bg1"/>
              </a:solidFill>
              <a:latin typeface="Arial Black" pitchFamily="34" charset="0"/>
            </a:endParaRPr>
          </a:p>
        </p:txBody>
      </p:sp>
      <p:pic>
        <p:nvPicPr>
          <p:cNvPr id="51205" name="Picture 5" descr="C:\Users\Profit77\Desktop\фото для слайдов\Без имени-3.png"/>
          <p:cNvPicPr>
            <a:picLocks noChangeAspect="1" noChangeArrowheads="1"/>
          </p:cNvPicPr>
          <p:nvPr/>
        </p:nvPicPr>
        <p:blipFill>
          <a:blip r:embed="rId10" cstate="print"/>
          <a:srcRect/>
          <a:stretch>
            <a:fillRect/>
          </a:stretch>
        </p:blipFill>
        <p:spPr bwMode="auto">
          <a:xfrm rot="19098454">
            <a:off x="5671029" y="4537400"/>
            <a:ext cx="1225797" cy="181246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ED95252-AFE3-4419-A072-9699A984458F}"/>
              </a:ext>
            </a:extLst>
          </p:cNvPr>
          <p:cNvSpPr txBox="1"/>
          <p:nvPr/>
        </p:nvSpPr>
        <p:spPr>
          <a:xfrm>
            <a:off x="2006599" y="625509"/>
            <a:ext cx="8178802"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ПОДБОР ШАРОШЕЧНОГО ИНСТРУМЕНТА</a:t>
            </a:r>
            <a:endParaRPr lang="ko-KR" altLang="en-US" sz="2400" b="0" dirty="0">
              <a:solidFill>
                <a:schemeClr val="bg1"/>
              </a:solidFill>
            </a:endParaRPr>
          </a:p>
        </p:txBody>
      </p:sp>
      <p:graphicFrame>
        <p:nvGraphicFramePr>
          <p:cNvPr id="5" name="Схема 4"/>
          <p:cNvGraphicFramePr/>
          <p:nvPr/>
        </p:nvGraphicFramePr>
        <p:xfrm>
          <a:off x="479424" y="1076325"/>
          <a:ext cx="11293476"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1" name="Picture 3"/>
          <p:cNvPicPr>
            <a:picLocks noChangeAspect="1" noChangeArrowheads="1"/>
          </p:cNvPicPr>
          <p:nvPr/>
        </p:nvPicPr>
        <p:blipFill>
          <a:blip r:embed="rId8" cstate="print"/>
          <a:srcRect/>
          <a:stretch>
            <a:fillRect/>
          </a:stretch>
        </p:blipFill>
        <p:spPr bwMode="auto">
          <a:xfrm>
            <a:off x="241300" y="2469311"/>
            <a:ext cx="4953000" cy="3775830"/>
          </a:xfrm>
          <a:prstGeom prst="rect">
            <a:avLst/>
          </a:prstGeom>
          <a:noFill/>
          <a:ln w="9525">
            <a:noFill/>
            <a:miter lim="800000"/>
            <a:headEnd/>
            <a:tailEnd/>
          </a:ln>
        </p:spPr>
      </p:pic>
      <p:pic>
        <p:nvPicPr>
          <p:cNvPr id="8" name="图片 2">
            <a:extLst>
              <a:ext uri="{FF2B5EF4-FFF2-40B4-BE49-F238E27FC236}">
                <a16:creationId xmlns:lc="http://schemas.openxmlformats.org/drawingml/2006/lockedCanvas" xmlns:a16="http://schemas.microsoft.com/office/drawing/2014/main" xmlns:xdr="http://schemas.openxmlformats.org/drawingml/2006/spreadsheetDrawing" xmlns="" id="{40AD6883-65DF-C852-7703-CEF73DAC460A}"/>
              </a:ext>
            </a:extLst>
          </p:cNvPr>
          <p:cNvPicPr>
            <a:picLocks noChangeAspect="1"/>
          </p:cNvPicPr>
          <p:nvPr/>
        </p:nvPicPr>
        <p:blipFill>
          <a:blip r:embed="rId9" cstate="print"/>
          <a:stretch>
            <a:fillRect/>
          </a:stretch>
        </p:blipFill>
        <p:spPr>
          <a:xfrm>
            <a:off x="9488781" y="2597192"/>
            <a:ext cx="2269294" cy="2995888"/>
          </a:xfrm>
          <a:prstGeom prst="rect">
            <a:avLst/>
          </a:prstGeom>
        </p:spPr>
      </p:pic>
      <p:sp>
        <p:nvSpPr>
          <p:cNvPr id="9" name="Прямоугольник 8"/>
          <p:cNvSpPr/>
          <p:nvPr/>
        </p:nvSpPr>
        <p:spPr>
          <a:xfrm>
            <a:off x="10194953" y="5073134"/>
            <a:ext cx="963725" cy="307777"/>
          </a:xfrm>
          <a:prstGeom prst="rect">
            <a:avLst/>
          </a:prstGeom>
        </p:spPr>
        <p:txBody>
          <a:bodyPr wrap="none">
            <a:spAutoFit/>
          </a:bodyPr>
          <a:lstStyle/>
          <a:p>
            <a:r>
              <a:rPr lang="en-US" sz="1400" dirty="0" smtClean="0">
                <a:solidFill>
                  <a:schemeClr val="bg1"/>
                </a:solidFill>
                <a:latin typeface="Arial Black" pitchFamily="34" charset="0"/>
              </a:rPr>
              <a:t>HJ637G</a:t>
            </a:r>
            <a:endParaRPr lang="ru-RU" sz="1400" dirty="0">
              <a:solidFill>
                <a:schemeClr val="bg1"/>
              </a:solidFill>
              <a:latin typeface="Arial Black" pitchFamily="34" charset="0"/>
            </a:endParaRPr>
          </a:p>
        </p:txBody>
      </p:sp>
      <p:graphicFrame>
        <p:nvGraphicFramePr>
          <p:cNvPr id="11" name="Таблица 10"/>
          <p:cNvGraphicFramePr>
            <a:graphicFrameLocks noGrp="1"/>
          </p:cNvGraphicFramePr>
          <p:nvPr/>
        </p:nvGraphicFramePr>
        <p:xfrm>
          <a:off x="5309235" y="2613661"/>
          <a:ext cx="4042198" cy="3002280"/>
        </p:xfrm>
        <a:graphic>
          <a:graphicData uri="http://schemas.openxmlformats.org/drawingml/2006/table">
            <a:tbl>
              <a:tblPr/>
              <a:tblGrid>
                <a:gridCol w="1083825"/>
                <a:gridCol w="628540"/>
                <a:gridCol w="907964"/>
                <a:gridCol w="1421869"/>
              </a:tblGrid>
              <a:tr h="230945">
                <a:tc gridSpan="4">
                  <a:txBody>
                    <a:bodyPr/>
                    <a:lstStyle/>
                    <a:p>
                      <a:pPr algn="ctr">
                        <a:lnSpc>
                          <a:spcPct val="115000"/>
                        </a:lnSpc>
                        <a:spcAft>
                          <a:spcPts val="0"/>
                        </a:spcAft>
                      </a:pPr>
                      <a:r>
                        <a:rPr lang="ru-RU" sz="1200" b="1" dirty="0">
                          <a:latin typeface="Calibri"/>
                          <a:ea typeface="Calibri"/>
                          <a:cs typeface="Times New Roman"/>
                        </a:rPr>
                        <a:t>Рекомендуемое шарошечное долото</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61889">
                <a:tc>
                  <a:txBody>
                    <a:bodyPr/>
                    <a:lstStyle/>
                    <a:p>
                      <a:pPr algn="ctr">
                        <a:lnSpc>
                          <a:spcPct val="115000"/>
                        </a:lnSpc>
                        <a:spcAft>
                          <a:spcPts val="0"/>
                        </a:spcAft>
                      </a:pPr>
                      <a:r>
                        <a:rPr lang="ru-RU" sz="1200" b="1" dirty="0" smtClean="0">
                          <a:latin typeface="Calibri"/>
                          <a:ea typeface="Calibri"/>
                          <a:cs typeface="Times New Roman"/>
                        </a:rPr>
                        <a:t>Образец </a:t>
                      </a:r>
                    </a:p>
                    <a:p>
                      <a:pPr algn="ctr">
                        <a:lnSpc>
                          <a:spcPct val="115000"/>
                        </a:lnSpc>
                        <a:spcAft>
                          <a:spcPts val="0"/>
                        </a:spcAft>
                      </a:pPr>
                      <a:r>
                        <a:rPr lang="ru-RU" sz="1200" b="1" dirty="0" smtClean="0">
                          <a:latin typeface="Calibri"/>
                          <a:ea typeface="Calibri"/>
                          <a:cs typeface="Times New Roman"/>
                        </a:rPr>
                        <a:t>породы</a:t>
                      </a:r>
                      <a:endParaRPr lang="ru-RU" sz="12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latin typeface="Calibri"/>
                          <a:ea typeface="Calibri"/>
                          <a:cs typeface="Times New Roman"/>
                        </a:rPr>
                        <a:t>IDAC</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Скорость</a:t>
                      </a:r>
                      <a:endParaRPr lang="ru-RU" sz="1100">
                        <a:latin typeface="Calibri"/>
                        <a:ea typeface="Calibri"/>
                        <a:cs typeface="Times New Roman"/>
                      </a:endParaRPr>
                    </a:p>
                    <a:p>
                      <a:pPr algn="ctr">
                        <a:lnSpc>
                          <a:spcPct val="115000"/>
                        </a:lnSpc>
                        <a:spcAft>
                          <a:spcPts val="0"/>
                        </a:spcAft>
                      </a:pPr>
                      <a:r>
                        <a:rPr lang="ru-RU" sz="1200" b="1">
                          <a:latin typeface="Calibri"/>
                          <a:ea typeface="Calibri"/>
                          <a:cs typeface="Times New Roman"/>
                        </a:rPr>
                        <a:t>вращения</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Скорость</a:t>
                      </a:r>
                      <a:endParaRPr lang="ru-RU" sz="1100">
                        <a:latin typeface="Calibri"/>
                        <a:ea typeface="Calibri"/>
                        <a:cs typeface="Times New Roman"/>
                      </a:endParaRPr>
                    </a:p>
                    <a:p>
                      <a:pPr algn="ctr">
                        <a:lnSpc>
                          <a:spcPct val="115000"/>
                        </a:lnSpc>
                        <a:spcAft>
                          <a:spcPts val="0"/>
                        </a:spcAft>
                      </a:pPr>
                      <a:r>
                        <a:rPr lang="ru-RU" sz="1200" b="1">
                          <a:latin typeface="Calibri"/>
                          <a:ea typeface="Calibri"/>
                          <a:cs typeface="Times New Roman"/>
                        </a:rPr>
                        <a:t>бурового раствора</a:t>
                      </a:r>
                      <a:endParaRPr lang="ru-RU"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889">
                <a:tc>
                  <a:txBody>
                    <a:bodyPr/>
                    <a:lstStyle/>
                    <a:p>
                      <a:pPr algn="ctr">
                        <a:lnSpc>
                          <a:spcPct val="115000"/>
                        </a:lnSpc>
                        <a:spcAft>
                          <a:spcPts val="0"/>
                        </a:spcAft>
                      </a:pPr>
                      <a:r>
                        <a:rPr lang="ru-RU" sz="1200" b="1">
                          <a:latin typeface="Calibri"/>
                          <a:ea typeface="Calibri"/>
                          <a:cs typeface="Times New Roman"/>
                        </a:rPr>
                        <a:t>6с (красный)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HJ637G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50-100</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0.8-1.2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889">
                <a:tc>
                  <a:txBody>
                    <a:bodyPr/>
                    <a:lstStyle/>
                    <a:p>
                      <a:pPr algn="ctr">
                        <a:lnSpc>
                          <a:spcPct val="115000"/>
                        </a:lnSpc>
                        <a:spcAft>
                          <a:spcPts val="0"/>
                        </a:spcAft>
                      </a:pPr>
                      <a:r>
                        <a:rPr lang="ru-RU" sz="1200" b="1">
                          <a:latin typeface="Calibri"/>
                          <a:ea typeface="Calibri"/>
                          <a:cs typeface="Times New Roman"/>
                        </a:rPr>
                        <a:t>9с (красный)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HJ637G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50-100</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Calibri"/>
                          <a:ea typeface="Calibri"/>
                          <a:cs typeface="Times New Roman"/>
                        </a:rPr>
                        <a:t>0.8-1.2</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889">
                <a:tc>
                  <a:txBody>
                    <a:bodyPr/>
                    <a:lstStyle/>
                    <a:p>
                      <a:pPr algn="ctr">
                        <a:lnSpc>
                          <a:spcPct val="115000"/>
                        </a:lnSpc>
                        <a:spcAft>
                          <a:spcPts val="0"/>
                        </a:spcAft>
                      </a:pPr>
                      <a:r>
                        <a:rPr lang="ru-RU" sz="1200" b="1">
                          <a:latin typeface="Calibri"/>
                          <a:ea typeface="Calibri"/>
                          <a:cs typeface="Times New Roman"/>
                        </a:rPr>
                        <a:t>12 (красный)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HJ637G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60-120</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0.8-1.2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889">
                <a:tc>
                  <a:txBody>
                    <a:bodyPr/>
                    <a:lstStyle/>
                    <a:p>
                      <a:pPr algn="ctr">
                        <a:lnSpc>
                          <a:spcPct val="115000"/>
                        </a:lnSpc>
                        <a:spcAft>
                          <a:spcPts val="0"/>
                        </a:spcAft>
                      </a:pPr>
                      <a:r>
                        <a:rPr lang="ru-RU" sz="1200" b="1">
                          <a:latin typeface="Calibri"/>
                          <a:ea typeface="Calibri"/>
                          <a:cs typeface="Times New Roman"/>
                        </a:rPr>
                        <a:t>6ч (серый)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HJ637G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60-120</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0.8-1.2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945">
                <a:tc>
                  <a:txBody>
                    <a:bodyPr/>
                    <a:lstStyle/>
                    <a:p>
                      <a:pPr algn="ctr">
                        <a:lnSpc>
                          <a:spcPct val="115000"/>
                        </a:lnSpc>
                        <a:spcAft>
                          <a:spcPts val="0"/>
                        </a:spcAft>
                      </a:pPr>
                      <a:r>
                        <a:rPr lang="ru-RU" sz="1200" b="1">
                          <a:latin typeface="Calibri"/>
                          <a:ea typeface="Calibri"/>
                          <a:cs typeface="Times New Roman"/>
                        </a:rPr>
                        <a:t>6ч (черный)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MD637</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Calibri"/>
                          <a:ea typeface="Calibri"/>
                          <a:cs typeface="Times New Roman"/>
                        </a:rPr>
                        <a:t>50-70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0.8-1.2</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945">
                <a:tc>
                  <a:txBody>
                    <a:bodyPr/>
                    <a:lstStyle/>
                    <a:p>
                      <a:pPr algn="ctr">
                        <a:lnSpc>
                          <a:spcPct val="115000"/>
                        </a:lnSpc>
                        <a:spcAft>
                          <a:spcPts val="0"/>
                        </a:spcAft>
                      </a:pPr>
                      <a:r>
                        <a:rPr lang="ru-RU" sz="1200" b="1">
                          <a:latin typeface="Calibri"/>
                          <a:ea typeface="Calibri"/>
                          <a:cs typeface="Times New Roman"/>
                        </a:rPr>
                        <a:t>6ч (черный)</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MD637</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Calibri"/>
                          <a:ea typeface="Calibri"/>
                          <a:cs typeface="Times New Roman"/>
                        </a:rPr>
                        <a:t>50-80</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Calibri"/>
                          <a:ea typeface="Calibri"/>
                          <a:cs typeface="Times New Roman"/>
                        </a:rPr>
                        <a:t>0.8-1.2</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625509"/>
            <a:ext cx="8178802"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ВИДЫ ДВОЙНЫХ ШТАНГ</a:t>
            </a:r>
            <a:endParaRPr lang="ko-KR" altLang="en-US" sz="2400" b="0" dirty="0">
              <a:solidFill>
                <a:schemeClr val="bg1"/>
              </a:solidFill>
            </a:endParaRPr>
          </a:p>
        </p:txBody>
      </p:sp>
      <p:sp>
        <p:nvSpPr>
          <p:cNvPr id="5" name="직사각형 4">
            <a:extLst>
              <a:ext uri="{FF2B5EF4-FFF2-40B4-BE49-F238E27FC236}">
                <a16:creationId xmlns:a16="http://schemas.microsoft.com/office/drawing/2014/main" xmlns="" id="{B8E56C45-72E7-416F-94B4-935EFD7FFFA4}"/>
              </a:ext>
            </a:extLst>
          </p:cNvPr>
          <p:cNvSpPr/>
          <p:nvPr/>
        </p:nvSpPr>
        <p:spPr>
          <a:xfrm>
            <a:off x="1180687" y="4262860"/>
            <a:ext cx="4510402" cy="369332"/>
          </a:xfrm>
          <a:prstGeom prst="rect">
            <a:avLst/>
          </a:prstGeom>
        </p:spPr>
        <p:txBody>
          <a:bodyPr wrap="square" anchor="ctr" anchorCtr="0">
            <a:spAutoFit/>
          </a:bodyPr>
          <a:lstStyle/>
          <a:p>
            <a:r>
              <a:rPr lang="ru-RU" altLang="ko-KR" dirty="0" smtClean="0">
                <a:latin typeface="Arial Black" pitchFamily="34" charset="0"/>
              </a:rPr>
              <a:t>Штанга в штанге</a:t>
            </a:r>
            <a:endParaRPr lang="en-US" altLang="ko-KR" dirty="0">
              <a:latin typeface="Arial Black" pitchFamily="34" charset="0"/>
            </a:endParaRPr>
          </a:p>
        </p:txBody>
      </p:sp>
      <p:sp>
        <p:nvSpPr>
          <p:cNvPr id="6" name="TextBox 5">
            <a:extLst>
              <a:ext uri="{FF2B5EF4-FFF2-40B4-BE49-F238E27FC236}">
                <a16:creationId xmlns:a16="http://schemas.microsoft.com/office/drawing/2014/main" xmlns="" id="{EE39B0F6-7038-4D7B-AB2C-A830316D226C}"/>
              </a:ext>
            </a:extLst>
          </p:cNvPr>
          <p:cNvSpPr txBox="1"/>
          <p:nvPr/>
        </p:nvSpPr>
        <p:spPr>
          <a:xfrm>
            <a:off x="809625" y="4714875"/>
            <a:ext cx="4882516" cy="954107"/>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dirty="0" smtClean="0">
                <a:latin typeface="Arial" pitchFamily="34" charset="0"/>
                <a:cs typeface="Arial" pitchFamily="34" charset="0"/>
              </a:rPr>
              <a:t>Каждая из штанг является полноценной буровой </a:t>
            </a:r>
          </a:p>
          <a:p>
            <a:pPr>
              <a:buNone/>
            </a:pPr>
            <a:r>
              <a:rPr lang="ru-RU" dirty="0" smtClean="0">
                <a:latin typeface="Arial" pitchFamily="34" charset="0"/>
                <a:cs typeface="Arial" pitchFamily="34" charset="0"/>
              </a:rPr>
              <a:t>штангой</a:t>
            </a:r>
            <a:r>
              <a:rPr lang="ru-RU" dirty="0" smtClean="0">
                <a:solidFill>
                  <a:schemeClr val="tx1"/>
                </a:solidFill>
                <a:latin typeface="Arial" pitchFamily="34" charset="0"/>
                <a:cs typeface="Arial" pitchFamily="34" charset="0"/>
              </a:rPr>
              <a:t> с резьбовым соединением. Штанги </a:t>
            </a:r>
          </a:p>
          <a:p>
            <a:pPr>
              <a:buNone/>
            </a:pPr>
            <a:r>
              <a:rPr lang="ru-RU" dirty="0" smtClean="0">
                <a:solidFill>
                  <a:schemeClr val="tx1"/>
                </a:solidFill>
                <a:latin typeface="Arial" pitchFamily="34" charset="0"/>
                <a:cs typeface="Arial" pitchFamily="34" charset="0"/>
              </a:rPr>
              <a:t>монтируются одна в другую. Есть возможность </a:t>
            </a:r>
            <a:r>
              <a:rPr lang="ru-RU" altLang="ko-KR" dirty="0" smtClean="0">
                <a:solidFill>
                  <a:schemeClr val="tx1"/>
                </a:solidFill>
                <a:latin typeface="Arial" pitchFamily="34" charset="0"/>
                <a:cs typeface="Arial" pitchFamily="34" charset="0"/>
              </a:rPr>
              <a:t>работы</a:t>
            </a:r>
          </a:p>
          <a:p>
            <a:pPr>
              <a:buNone/>
            </a:pPr>
            <a:r>
              <a:rPr lang="ru-RU" altLang="ko-KR" dirty="0" smtClean="0">
                <a:solidFill>
                  <a:schemeClr val="tx1"/>
                </a:solidFill>
                <a:latin typeface="Arial" pitchFamily="34" charset="0"/>
                <a:cs typeface="Arial" pitchFamily="34" charset="0"/>
              </a:rPr>
              <a:t>только внешней штангой.</a:t>
            </a:r>
            <a:endParaRPr lang="ko-KR" altLang="en-US" dirty="0">
              <a:solidFill>
                <a:schemeClr val="tx1"/>
              </a:solidFill>
            </a:endParaRPr>
          </a:p>
        </p:txBody>
      </p:sp>
      <p:sp>
        <p:nvSpPr>
          <p:cNvPr id="8" name="직사각형 7">
            <a:extLst>
              <a:ext uri="{FF2B5EF4-FFF2-40B4-BE49-F238E27FC236}">
                <a16:creationId xmlns:a16="http://schemas.microsoft.com/office/drawing/2014/main" xmlns="" id="{59C21A93-98E6-4BFB-BEAB-B08154215AA6}"/>
              </a:ext>
            </a:extLst>
          </p:cNvPr>
          <p:cNvSpPr/>
          <p:nvPr/>
        </p:nvSpPr>
        <p:spPr>
          <a:xfrm>
            <a:off x="6499861" y="4262860"/>
            <a:ext cx="4510402" cy="369332"/>
          </a:xfrm>
          <a:prstGeom prst="rect">
            <a:avLst/>
          </a:prstGeom>
        </p:spPr>
        <p:txBody>
          <a:bodyPr wrap="square" anchor="ctr" anchorCtr="0">
            <a:spAutoFit/>
          </a:bodyPr>
          <a:lstStyle/>
          <a:p>
            <a:r>
              <a:rPr lang="ru-RU" altLang="ko-KR" b="1" dirty="0" smtClean="0">
                <a:latin typeface="Arial Black" pitchFamily="34" charset="0"/>
                <a:cs typeface="Arial" pitchFamily="34" charset="0"/>
              </a:rPr>
              <a:t>Блок-штанга</a:t>
            </a:r>
            <a:endParaRPr lang="en-US" altLang="ko-KR" b="1" dirty="0">
              <a:latin typeface="Arial Black" pitchFamily="34" charset="0"/>
              <a:cs typeface="Arial" pitchFamily="34" charset="0"/>
            </a:endParaRPr>
          </a:p>
        </p:txBody>
      </p:sp>
      <p:sp>
        <p:nvSpPr>
          <p:cNvPr id="9" name="TextBox 8">
            <a:extLst>
              <a:ext uri="{FF2B5EF4-FFF2-40B4-BE49-F238E27FC236}">
                <a16:creationId xmlns:a16="http://schemas.microsoft.com/office/drawing/2014/main" xmlns="" id="{0EDD1CE5-CF9C-4014-96BF-7CBB6C9EDD47}"/>
              </a:ext>
            </a:extLst>
          </p:cNvPr>
          <p:cNvSpPr txBox="1"/>
          <p:nvPr/>
        </p:nvSpPr>
        <p:spPr>
          <a:xfrm>
            <a:off x="6257923" y="4732096"/>
            <a:ext cx="5578477" cy="738664"/>
          </a:xfrm>
          <a:prstGeom prst="rect">
            <a:avLst/>
          </a:prstGeom>
          <a:noFill/>
        </p:spPr>
        <p:txBody>
          <a:bodyPr wrap="square" rtlCol="0">
            <a:spAutoFit/>
          </a:bodyPr>
          <a:lstStyle>
            <a:defPPr>
              <a:defRPr lang="ko-KR"/>
            </a:defPPr>
            <a:lvl1pPr marL="285750" indent="-285750">
              <a:buFont typeface="Overpass Light" panose="00000400000000000000" pitchFamily="2" charset="0"/>
              <a:buChar char="−"/>
              <a:defRPr sz="1400">
                <a:solidFill>
                  <a:srgbClr val="1E292E"/>
                </a:solidFill>
              </a:defRPr>
            </a:lvl1pPr>
          </a:lstStyle>
          <a:p>
            <a:pPr>
              <a:buNone/>
            </a:pPr>
            <a:r>
              <a:rPr lang="ru-RU" dirty="0" smtClean="0">
                <a:latin typeface="Arial" pitchFamily="34" charset="0"/>
                <a:cs typeface="Arial" pitchFamily="34" charset="0"/>
              </a:rPr>
              <a:t>Состоит из внешней штанги и внутреннего сердечника</a:t>
            </a:r>
          </a:p>
          <a:p>
            <a:pPr>
              <a:buNone/>
            </a:pPr>
            <a:r>
              <a:rPr lang="ru-RU" altLang="ko-KR" dirty="0" smtClean="0">
                <a:solidFill>
                  <a:schemeClr val="tx1"/>
                </a:solidFill>
                <a:latin typeface="Arial" pitchFamily="34" charset="0"/>
                <a:cs typeface="Arial" pitchFamily="34" charset="0"/>
              </a:rPr>
              <a:t>зафиксированными между собой скользящими муфтами и</a:t>
            </a:r>
          </a:p>
          <a:p>
            <a:pPr>
              <a:buNone/>
            </a:pPr>
            <a:r>
              <a:rPr lang="ru-RU" altLang="ko-KR" dirty="0" smtClean="0">
                <a:solidFill>
                  <a:schemeClr val="tx1"/>
                </a:solidFill>
                <a:latin typeface="Arial" pitchFamily="34" charset="0"/>
                <a:cs typeface="Arial" pitchFamily="34" charset="0"/>
              </a:rPr>
              <a:t>стопорным кольцом.</a:t>
            </a:r>
          </a:p>
        </p:txBody>
      </p:sp>
      <p:pic>
        <p:nvPicPr>
          <p:cNvPr id="12" name="Рисунок 11" descr="1232.jpg"/>
          <p:cNvPicPr>
            <a:picLocks noGrp="1" noChangeAspect="1"/>
          </p:cNvPicPr>
          <p:nvPr>
            <p:ph type="pic" sz="quarter" idx="10"/>
          </p:nvPr>
        </p:nvPicPr>
        <p:blipFill>
          <a:blip r:embed="rId3" cstate="print"/>
          <a:stretch>
            <a:fillRect/>
          </a:stretch>
        </p:blipFill>
        <p:spPr>
          <a:xfrm>
            <a:off x="677037" y="1502242"/>
            <a:ext cx="4669663" cy="2499000"/>
          </a:xfrm>
        </p:spPr>
      </p:pic>
      <p:pic>
        <p:nvPicPr>
          <p:cNvPr id="13" name="Рисунок 12" descr="1231.jpg"/>
          <p:cNvPicPr>
            <a:picLocks noGrp="1" noChangeAspect="1"/>
          </p:cNvPicPr>
          <p:nvPr>
            <p:ph type="pic" sz="quarter" idx="11"/>
          </p:nvPr>
        </p:nvPicPr>
        <p:blipFill>
          <a:blip r:embed="rId4" cstate="print"/>
          <a:srcRect l="9112" t="6765" r="4602" b="6765"/>
          <a:stretch>
            <a:fillRect/>
          </a:stretch>
        </p:blipFill>
        <p:spPr>
          <a:xfrm>
            <a:off x="6680200" y="1498801"/>
            <a:ext cx="4673600" cy="2505882"/>
          </a:xfrm>
        </p:spPr>
      </p:pic>
    </p:spTree>
    <p:extLst>
      <p:ext uri="{BB962C8B-B14F-4D97-AF65-F5344CB8AC3E}">
        <p14:creationId xmlns:p14="http://schemas.microsoft.com/office/powerpoint/2010/main" xmlns="" val="2575763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Шарошечные расширители</a:t>
            </a:r>
          </a:p>
        </p:txBody>
      </p:sp>
      <p:graphicFrame>
        <p:nvGraphicFramePr>
          <p:cNvPr id="11" name="Таблица 10"/>
          <p:cNvGraphicFramePr>
            <a:graphicFrameLocks noGrp="1"/>
          </p:cNvGraphicFramePr>
          <p:nvPr/>
        </p:nvGraphicFramePr>
        <p:xfrm>
          <a:off x="5867401" y="1443566"/>
          <a:ext cx="5695950" cy="4450080"/>
        </p:xfrm>
        <a:graphic>
          <a:graphicData uri="http://schemas.openxmlformats.org/drawingml/2006/table">
            <a:tbl>
              <a:tblPr firstRow="1" bandRow="1">
                <a:tableStyleId>{EB344D84-9AFB-497E-A393-DC336BA19D2E}</a:tableStyleId>
              </a:tblPr>
              <a:tblGrid>
                <a:gridCol w="2450264"/>
                <a:gridCol w="3245686"/>
              </a:tblGrid>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b="1" dirty="0" smtClean="0">
                          <a:latin typeface="Arial" pitchFamily="34" charset="0"/>
                          <a:cs typeface="Arial" pitchFamily="34" charset="0"/>
                        </a:rPr>
                        <a:t>⌀</a:t>
                      </a:r>
                      <a:r>
                        <a:rPr lang="ru-RU" b="1" baseline="0" dirty="0" smtClean="0">
                          <a:latin typeface="Arial" pitchFamily="34" charset="0"/>
                          <a:cs typeface="Arial" pitchFamily="34" charset="0"/>
                        </a:rPr>
                        <a:t> расширителя</a:t>
                      </a:r>
                      <a:endParaRPr lang="ru-RU"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b="1" dirty="0" smtClean="0">
                          <a:latin typeface="Arial" pitchFamily="34" charset="0"/>
                          <a:cs typeface="Arial" pitchFamily="34" charset="0"/>
                        </a:rPr>
                        <a:t>Количество и</a:t>
                      </a:r>
                      <a:r>
                        <a:rPr lang="ru-RU" b="1" baseline="0" dirty="0" smtClean="0">
                          <a:latin typeface="Arial" pitchFamily="34" charset="0"/>
                          <a:cs typeface="Arial" pitchFamily="34" charset="0"/>
                        </a:rPr>
                        <a:t> </a:t>
                      </a:r>
                      <a:r>
                        <a:rPr lang="ru-RU" b="1" dirty="0" smtClean="0">
                          <a:latin typeface="Arial" pitchFamily="34" charset="0"/>
                          <a:cs typeface="Arial" pitchFamily="34" charset="0"/>
                        </a:rPr>
                        <a:t>⌀</a:t>
                      </a:r>
                      <a:r>
                        <a:rPr lang="ru-RU" b="1" baseline="0" dirty="0" smtClean="0">
                          <a:latin typeface="Arial" pitchFamily="34" charset="0"/>
                          <a:cs typeface="Arial" pitchFamily="34" charset="0"/>
                        </a:rPr>
                        <a:t> шарошек</a:t>
                      </a:r>
                      <a:endParaRPr lang="ru-RU"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250мм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4 шарошки</a:t>
                      </a:r>
                      <a:r>
                        <a:rPr lang="ru-RU" sz="1600" b="1" baseline="0" dirty="0" smtClean="0">
                          <a:latin typeface="Arial" pitchFamily="34" charset="0"/>
                          <a:cs typeface="Arial" pitchFamily="34" charset="0"/>
                        </a:rPr>
                        <a:t> 6</a:t>
                      </a:r>
                      <a:r>
                        <a:rPr lang="en-US" sz="1600" b="1" baseline="0" dirty="0" smtClean="0">
                          <a:latin typeface="Arial" pitchFamily="34" charset="0"/>
                          <a:cs typeface="Arial" pitchFamily="34" charset="0"/>
                        </a:rPr>
                        <a:t> 1/2”</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350мм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4 шарошки</a:t>
                      </a:r>
                      <a:r>
                        <a:rPr lang="ru-RU" sz="1600" b="1" baseline="0" dirty="0" smtClean="0">
                          <a:latin typeface="Arial" pitchFamily="34" charset="0"/>
                          <a:cs typeface="Arial" pitchFamily="34" charset="0"/>
                        </a:rPr>
                        <a:t> </a:t>
                      </a:r>
                      <a:r>
                        <a:rPr lang="en-US" sz="1600" b="1" baseline="0" dirty="0" smtClean="0">
                          <a:latin typeface="Arial" pitchFamily="34" charset="0"/>
                          <a:cs typeface="Arial" pitchFamily="34" charset="0"/>
                        </a:rPr>
                        <a:t>8</a:t>
                      </a:r>
                      <a:r>
                        <a:rPr lang="ru-RU" sz="1600" b="1" baseline="0" dirty="0" smtClean="0">
                          <a:latin typeface="Arial" pitchFamily="34" charset="0"/>
                          <a:cs typeface="Arial" pitchFamily="34" charset="0"/>
                        </a:rPr>
                        <a:t> </a:t>
                      </a:r>
                      <a:r>
                        <a:rPr lang="en-US" sz="1600" b="1" baseline="0" dirty="0" smtClean="0">
                          <a:latin typeface="Arial" pitchFamily="34" charset="0"/>
                          <a:cs typeface="Arial" pitchFamily="34" charset="0"/>
                        </a:rPr>
                        <a:t>1/2”</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450мм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600" b="1" dirty="0" smtClean="0">
                          <a:latin typeface="Arial" pitchFamily="34" charset="0"/>
                          <a:cs typeface="Arial" pitchFamily="34" charset="0"/>
                        </a:rPr>
                        <a:t>4 шарошки</a:t>
                      </a:r>
                      <a:r>
                        <a:rPr lang="ru-RU" sz="1600" b="1" baseline="0" dirty="0" smtClean="0">
                          <a:latin typeface="Arial" pitchFamily="34" charset="0"/>
                          <a:cs typeface="Arial" pitchFamily="34" charset="0"/>
                        </a:rPr>
                        <a:t> </a:t>
                      </a:r>
                      <a:r>
                        <a:rPr lang="en-US" sz="1600" b="1" baseline="0" dirty="0" smtClean="0">
                          <a:latin typeface="Arial" pitchFamily="34" charset="0"/>
                          <a:cs typeface="Arial" pitchFamily="34" charset="0"/>
                        </a:rPr>
                        <a:t>9 7/8”</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550мм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4 шарошки</a:t>
                      </a:r>
                      <a:r>
                        <a:rPr lang="ru-RU" sz="1600" b="1" baseline="0" dirty="0" smtClean="0">
                          <a:latin typeface="Arial" pitchFamily="34" charset="0"/>
                          <a:cs typeface="Arial" pitchFamily="34" charset="0"/>
                        </a:rPr>
                        <a:t> </a:t>
                      </a:r>
                      <a:r>
                        <a:rPr lang="en-US" sz="1600" b="1" baseline="0" dirty="0" smtClean="0">
                          <a:latin typeface="Arial" pitchFamily="34" charset="0"/>
                          <a:cs typeface="Arial" pitchFamily="34" charset="0"/>
                        </a:rPr>
                        <a:t>12 1/4”</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650мм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5</a:t>
                      </a:r>
                      <a:r>
                        <a:rPr lang="ru-RU" sz="1600" b="1" dirty="0" smtClean="0">
                          <a:latin typeface="Arial" pitchFamily="34" charset="0"/>
                          <a:cs typeface="Arial" pitchFamily="34" charset="0"/>
                        </a:rPr>
                        <a:t> шарошек</a:t>
                      </a:r>
                      <a:r>
                        <a:rPr lang="ru-RU" sz="1600" b="1" baseline="0" dirty="0" smtClean="0">
                          <a:latin typeface="Arial" pitchFamily="34" charset="0"/>
                          <a:cs typeface="Arial" pitchFamily="34" charset="0"/>
                        </a:rPr>
                        <a:t> </a:t>
                      </a:r>
                      <a:r>
                        <a:rPr lang="en-US" sz="1600" b="1" baseline="0" dirty="0" smtClean="0">
                          <a:latin typeface="Arial" pitchFamily="34" charset="0"/>
                          <a:cs typeface="Arial" pitchFamily="34" charset="0"/>
                        </a:rPr>
                        <a:t>12 1/4”</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750мм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5</a:t>
                      </a:r>
                      <a:r>
                        <a:rPr lang="ru-RU" sz="1600" b="1" dirty="0" smtClean="0">
                          <a:latin typeface="Arial" pitchFamily="34" charset="0"/>
                          <a:cs typeface="Arial" pitchFamily="34" charset="0"/>
                        </a:rPr>
                        <a:t>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850мм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6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950мм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7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1050мм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8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1150мм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9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ru-RU" sz="1600" b="1" dirty="0" smtClean="0">
                          <a:latin typeface="Arial" pitchFamily="34" charset="0"/>
                          <a:cs typeface="Arial" pitchFamily="34" charset="0"/>
                        </a:rPr>
                        <a:t>1250мм</a:t>
                      </a:r>
                      <a:endParaRPr lang="ru-RU"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ru-RU" sz="1600" b="1" dirty="0" smtClean="0">
                          <a:latin typeface="Arial" pitchFamily="34" charset="0"/>
                          <a:cs typeface="Arial" pitchFamily="34" charset="0"/>
                        </a:rPr>
                        <a:t>10 шарошек</a:t>
                      </a:r>
                      <a:r>
                        <a:rPr lang="ru-RU" sz="1600" b="1" baseline="0" dirty="0" smtClean="0">
                          <a:latin typeface="Arial" pitchFamily="34" charset="0"/>
                          <a:cs typeface="Arial" pitchFamily="34" charset="0"/>
                        </a:rPr>
                        <a:t> 13</a:t>
                      </a:r>
                      <a:r>
                        <a:rPr lang="en-US" sz="1600" b="1" baseline="0" dirty="0" smtClean="0">
                          <a:latin typeface="Arial" pitchFamily="34" charset="0"/>
                          <a:cs typeface="Arial" pitchFamily="34" charset="0"/>
                        </a:rPr>
                        <a:t> </a:t>
                      </a:r>
                      <a:r>
                        <a:rPr lang="ru-RU" sz="1600" b="1" baseline="0" dirty="0" smtClean="0">
                          <a:latin typeface="Arial" pitchFamily="34" charset="0"/>
                          <a:cs typeface="Arial" pitchFamily="34" charset="0"/>
                        </a:rPr>
                        <a:t>5</a:t>
                      </a:r>
                      <a:r>
                        <a:rPr lang="en-US" sz="1600" b="1" baseline="0" dirty="0" smtClean="0">
                          <a:latin typeface="Arial" pitchFamily="34" charset="0"/>
                          <a:cs typeface="Arial" pitchFamily="34" charset="0"/>
                        </a:rPr>
                        <a:t>/</a:t>
                      </a:r>
                      <a:r>
                        <a:rPr lang="ru-RU" sz="1600" b="1" baseline="0" dirty="0" smtClean="0">
                          <a:latin typeface="Arial" pitchFamily="34" charset="0"/>
                          <a:cs typeface="Arial" pitchFamily="34" charset="0"/>
                        </a:rPr>
                        <a:t>8</a:t>
                      </a:r>
                      <a:r>
                        <a:rPr lang="en-US" sz="1600" b="1" baseline="0" dirty="0" smtClean="0">
                          <a:latin typeface="Arial" pitchFamily="34" charset="0"/>
                          <a:cs typeface="Arial" pitchFamily="34" charset="0"/>
                        </a:rPr>
                        <a:t>”</a:t>
                      </a:r>
                      <a:endParaRPr lang="ru-RU" sz="1600" b="1" dirty="0" smtClean="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074" name="Picture 2" descr="C:\Users\Profit77\Desktop\фото ранкинг на сайт\1637-3.png"/>
          <p:cNvPicPr>
            <a:picLocks noChangeAspect="1" noChangeArrowheads="1"/>
          </p:cNvPicPr>
          <p:nvPr/>
        </p:nvPicPr>
        <p:blipFill>
          <a:blip r:embed="rId3" cstate="print"/>
          <a:srcRect/>
          <a:stretch>
            <a:fillRect/>
          </a:stretch>
        </p:blipFill>
        <p:spPr bwMode="auto">
          <a:xfrm>
            <a:off x="638175" y="1776413"/>
            <a:ext cx="4286250" cy="3043238"/>
          </a:xfrm>
          <a:prstGeom prst="rect">
            <a:avLst/>
          </a:prstGeom>
          <a:noFill/>
        </p:spPr>
      </p:pic>
      <p:sp>
        <p:nvSpPr>
          <p:cNvPr id="13" name="TextBox 12">
            <a:extLst>
              <a:ext uri="{FF2B5EF4-FFF2-40B4-BE49-F238E27FC236}">
                <a16:creationId xmlns:a16="http://schemas.microsoft.com/office/drawing/2014/main" xmlns="" id="{B8E4B4C1-4FB8-465C-AEDC-8978C9435EC7}"/>
              </a:ext>
            </a:extLst>
          </p:cNvPr>
          <p:cNvSpPr txBox="1"/>
          <p:nvPr/>
        </p:nvSpPr>
        <p:spPr>
          <a:xfrm>
            <a:off x="948691" y="5193031"/>
            <a:ext cx="311467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lang="ru-RU" b="1" dirty="0" smtClean="0">
                <a:latin typeface="Arial" pitchFamily="34" charset="0"/>
                <a:cs typeface="Arial" pitchFamily="34" charset="0"/>
              </a:rPr>
              <a:t>Направляющая</a:t>
            </a:r>
            <a:r>
              <a:rPr lang="en-US" b="1" dirty="0" smtClean="0">
                <a:latin typeface="Arial" pitchFamily="34" charset="0"/>
                <a:cs typeface="Arial" pitchFamily="34" charset="0"/>
              </a:rPr>
              <a:t> </a:t>
            </a:r>
            <a:r>
              <a:rPr lang="ru-RU" b="1" dirty="0" smtClean="0">
                <a:latin typeface="Arial" pitchFamily="34" charset="0"/>
                <a:cs typeface="Arial" pitchFamily="34" charset="0"/>
              </a:rPr>
              <a:t>обечайка </a:t>
            </a:r>
            <a:endParaRPr lang="en-US" b="1" dirty="0" smtClean="0">
              <a:latin typeface="Arial" pitchFamily="34" charset="0"/>
              <a:cs typeface="Arial" pitchFamily="34" charset="0"/>
            </a:endParaRPr>
          </a:p>
          <a:p>
            <a:pPr algn="ctr">
              <a:buNone/>
            </a:pPr>
            <a:r>
              <a:rPr lang="ru-RU" b="1" dirty="0" smtClean="0">
                <a:latin typeface="Arial" pitchFamily="34" charset="0"/>
                <a:cs typeface="Arial" pitchFamily="34" charset="0"/>
              </a:rPr>
              <a:t>(стабилизатор)</a:t>
            </a:r>
            <a:endParaRPr lang="en-US" altLang="ko-KR" b="1" dirty="0">
              <a:latin typeface="Arial" pitchFamily="34" charset="0"/>
              <a:cs typeface="Arial" pitchFamily="34" charset="0"/>
            </a:endParaRPr>
          </a:p>
        </p:txBody>
      </p:sp>
      <p:cxnSp>
        <p:nvCxnSpPr>
          <p:cNvPr id="15" name="Прямая со стрелкой 14"/>
          <p:cNvCxnSpPr/>
          <p:nvPr/>
        </p:nvCxnSpPr>
        <p:spPr>
          <a:xfrm flipH="1" flipV="1">
            <a:off x="3101340" y="4084322"/>
            <a:ext cx="146685" cy="1116328"/>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B8E4B4C1-4FB8-465C-AEDC-8978C9435EC7}"/>
              </a:ext>
            </a:extLst>
          </p:cNvPr>
          <p:cNvSpPr txBox="1"/>
          <p:nvPr/>
        </p:nvSpPr>
        <p:spPr>
          <a:xfrm>
            <a:off x="3575685" y="1333501"/>
            <a:ext cx="12573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lang="ru-RU" altLang="ko-KR" b="1" dirty="0" smtClean="0">
                <a:latin typeface="Arial" pitchFamily="34" charset="0"/>
                <a:cs typeface="Arial" pitchFamily="34" charset="0"/>
              </a:rPr>
              <a:t>Шарошка</a:t>
            </a:r>
            <a:endParaRPr lang="en-US" altLang="ko-KR" b="1" dirty="0">
              <a:latin typeface="Arial" pitchFamily="34" charset="0"/>
              <a:cs typeface="Arial" pitchFamily="34" charset="0"/>
            </a:endParaRPr>
          </a:p>
        </p:txBody>
      </p:sp>
      <p:cxnSp>
        <p:nvCxnSpPr>
          <p:cNvPr id="26" name="Прямая со стрелкой 25"/>
          <p:cNvCxnSpPr>
            <a:stCxn id="25" idx="2"/>
          </p:cNvCxnSpPr>
          <p:nvPr/>
        </p:nvCxnSpPr>
        <p:spPr>
          <a:xfrm flipH="1">
            <a:off x="3909060" y="1702833"/>
            <a:ext cx="295275" cy="583167"/>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B8E4B4C1-4FB8-465C-AEDC-8978C9435EC7}"/>
              </a:ext>
            </a:extLst>
          </p:cNvPr>
          <p:cNvSpPr txBox="1"/>
          <p:nvPr/>
        </p:nvSpPr>
        <p:spPr>
          <a:xfrm>
            <a:off x="438150" y="1295401"/>
            <a:ext cx="12573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lang="ru-RU" altLang="ko-KR" b="1" dirty="0" smtClean="0">
                <a:latin typeface="Arial" pitchFamily="34" charset="0"/>
                <a:cs typeface="Arial" pitchFamily="34" charset="0"/>
              </a:rPr>
              <a:t>Зубья из твердого сплава</a:t>
            </a:r>
            <a:endParaRPr lang="en-US" altLang="ko-KR" b="1" dirty="0">
              <a:latin typeface="Arial" pitchFamily="34" charset="0"/>
              <a:cs typeface="Arial" pitchFamily="34" charset="0"/>
            </a:endParaRPr>
          </a:p>
        </p:txBody>
      </p:sp>
      <p:cxnSp>
        <p:nvCxnSpPr>
          <p:cNvPr id="41" name="Прямая со стрелкой 40"/>
          <p:cNvCxnSpPr>
            <a:stCxn id="40" idx="2"/>
          </p:cNvCxnSpPr>
          <p:nvPr/>
        </p:nvCxnSpPr>
        <p:spPr>
          <a:xfrm>
            <a:off x="1066800" y="2218731"/>
            <a:ext cx="752475" cy="829269"/>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B8E4B4C1-4FB8-465C-AEDC-8978C9435EC7}"/>
              </a:ext>
            </a:extLst>
          </p:cNvPr>
          <p:cNvSpPr txBox="1"/>
          <p:nvPr/>
        </p:nvSpPr>
        <p:spPr>
          <a:xfrm>
            <a:off x="3573780" y="4286251"/>
            <a:ext cx="143637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buNone/>
            </a:pPr>
            <a:r>
              <a:rPr lang="ru-RU" altLang="ko-KR" b="1" dirty="0" smtClean="0">
                <a:latin typeface="Arial" pitchFamily="34" charset="0"/>
                <a:cs typeface="Arial" pitchFamily="34" charset="0"/>
              </a:rPr>
              <a:t>Сменные форсунки</a:t>
            </a:r>
            <a:endParaRPr lang="en-US" altLang="ko-KR" b="1" dirty="0">
              <a:latin typeface="Arial" pitchFamily="34" charset="0"/>
              <a:cs typeface="Arial" pitchFamily="34" charset="0"/>
            </a:endParaRPr>
          </a:p>
        </p:txBody>
      </p:sp>
      <p:cxnSp>
        <p:nvCxnSpPr>
          <p:cNvPr id="51" name="Прямая со стрелкой 50"/>
          <p:cNvCxnSpPr>
            <a:stCxn id="50" idx="0"/>
          </p:cNvCxnSpPr>
          <p:nvPr/>
        </p:nvCxnSpPr>
        <p:spPr>
          <a:xfrm flipH="1" flipV="1">
            <a:off x="3947161" y="2606041"/>
            <a:ext cx="344804" cy="1680210"/>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stCxn id="50" idx="0"/>
          </p:cNvCxnSpPr>
          <p:nvPr/>
        </p:nvCxnSpPr>
        <p:spPr>
          <a:xfrm flipH="1" flipV="1">
            <a:off x="1958340" y="3528060"/>
            <a:ext cx="2333625" cy="758191"/>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stCxn id="50" idx="0"/>
          </p:cNvCxnSpPr>
          <p:nvPr/>
        </p:nvCxnSpPr>
        <p:spPr>
          <a:xfrm flipV="1">
            <a:off x="4291965" y="2720340"/>
            <a:ext cx="310515" cy="1565911"/>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1704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О КОМПАНИИ </a:t>
            </a:r>
            <a:r>
              <a:rPr lang="en-US" altLang="ko-KR" sz="2800" b="0" dirty="0" smtClean="0"/>
              <a:t>“</a:t>
            </a:r>
            <a:r>
              <a:rPr lang="ru-RU" altLang="ko-KR" sz="2800" b="0" dirty="0" smtClean="0"/>
              <a:t>ООО АЛЬБРЕХТА</a:t>
            </a:r>
            <a:r>
              <a:rPr lang="en-US" altLang="ko-KR" sz="2800" b="0" dirty="0" smtClean="0"/>
              <a:t>”</a:t>
            </a:r>
            <a:endParaRPr lang="ru-RU" altLang="ko-KR" sz="2800" b="0" dirty="0" smtClean="0"/>
          </a:p>
        </p:txBody>
      </p:sp>
      <p:pic>
        <p:nvPicPr>
          <p:cNvPr id="4099" name="Picture 3" descr="\\Mix-pc\общая папка\БУРЕНИЕ - ВИДЕО - ФОТО - МАТЕРИАЛЫ\Завод Drillto\image-21-09-20-03-11.png"/>
          <p:cNvPicPr>
            <a:picLocks noChangeAspect="1" noChangeArrowheads="1"/>
          </p:cNvPicPr>
          <p:nvPr/>
        </p:nvPicPr>
        <p:blipFill>
          <a:blip r:embed="rId3" cstate="print"/>
          <a:srcRect/>
          <a:stretch>
            <a:fillRect/>
          </a:stretch>
        </p:blipFill>
        <p:spPr bwMode="auto">
          <a:xfrm>
            <a:off x="3061252" y="3752851"/>
            <a:ext cx="4369095" cy="2457616"/>
          </a:xfrm>
          <a:prstGeom prst="rect">
            <a:avLst/>
          </a:prstGeom>
          <a:noFill/>
        </p:spPr>
      </p:pic>
      <p:pic>
        <p:nvPicPr>
          <p:cNvPr id="4100" name="Picture 4" descr="\\Mix-pc\общая папка\БУРЕНИЕ - ВИДЕО - ФОТО - МАТЕРИАЛЫ\Завод Drillto\image-21-09-20-03-15.jpeg"/>
          <p:cNvPicPr>
            <a:picLocks noChangeAspect="1" noChangeArrowheads="1"/>
          </p:cNvPicPr>
          <p:nvPr/>
        </p:nvPicPr>
        <p:blipFill>
          <a:blip r:embed="rId4" cstate="print"/>
          <a:srcRect/>
          <a:stretch>
            <a:fillRect/>
          </a:stretch>
        </p:blipFill>
        <p:spPr bwMode="auto">
          <a:xfrm>
            <a:off x="7400236" y="3753680"/>
            <a:ext cx="4367621" cy="2456787"/>
          </a:xfrm>
          <a:prstGeom prst="rect">
            <a:avLst/>
          </a:prstGeom>
          <a:noFill/>
        </p:spPr>
      </p:pic>
      <p:pic>
        <p:nvPicPr>
          <p:cNvPr id="4102" name="Picture 6" descr="\\Mix-pc\общая папка\БУРЕНИЕ - ВИДЕО - ФОТО - МАТЕРИАЛЫ\Завод Drillto\image-21-09-20-03-18.png"/>
          <p:cNvPicPr>
            <a:picLocks noChangeAspect="1" noChangeArrowheads="1"/>
          </p:cNvPicPr>
          <p:nvPr/>
        </p:nvPicPr>
        <p:blipFill>
          <a:blip r:embed="rId5" cstate="print"/>
          <a:srcRect/>
          <a:stretch>
            <a:fillRect/>
          </a:stretch>
        </p:blipFill>
        <p:spPr bwMode="auto">
          <a:xfrm>
            <a:off x="7400925" y="1250537"/>
            <a:ext cx="4365764" cy="2455742"/>
          </a:xfrm>
          <a:prstGeom prst="rect">
            <a:avLst/>
          </a:prstGeom>
          <a:noFill/>
        </p:spPr>
      </p:pic>
      <p:pic>
        <p:nvPicPr>
          <p:cNvPr id="4103" name="Picture 7" descr="\\Mix-pc\общая папка\БУРЕНИЕ - ВИДЕО - ФОТО - МАТЕРИАЛЫ\Завод Drillto\image-21-09-20-03-15-8.jpeg"/>
          <p:cNvPicPr>
            <a:picLocks noChangeAspect="1" noChangeArrowheads="1"/>
          </p:cNvPicPr>
          <p:nvPr/>
        </p:nvPicPr>
        <p:blipFill>
          <a:blip r:embed="rId6" cstate="print"/>
          <a:srcRect/>
          <a:stretch>
            <a:fillRect/>
          </a:stretch>
        </p:blipFill>
        <p:spPr bwMode="auto">
          <a:xfrm>
            <a:off x="447261" y="3752706"/>
            <a:ext cx="3277014" cy="2457761"/>
          </a:xfrm>
          <a:prstGeom prst="rect">
            <a:avLst/>
          </a:prstGeom>
          <a:noFill/>
        </p:spPr>
      </p:pic>
      <p:sp>
        <p:nvSpPr>
          <p:cNvPr id="10" name="직사각형 27">
            <a:extLst>
              <a:ext uri="{FF2B5EF4-FFF2-40B4-BE49-F238E27FC236}">
                <a16:creationId xmlns:a16="http://schemas.microsoft.com/office/drawing/2014/main" xmlns="" id="{F369C308-AC88-4DC4-8EA9-4C45AE817DCE}"/>
              </a:ext>
            </a:extLst>
          </p:cNvPr>
          <p:cNvSpPr/>
          <p:nvPr/>
        </p:nvSpPr>
        <p:spPr>
          <a:xfrm>
            <a:off x="705549" y="1363635"/>
            <a:ext cx="6152451" cy="461665"/>
          </a:xfrm>
          <a:prstGeom prst="rect">
            <a:avLst/>
          </a:prstGeom>
        </p:spPr>
        <p:txBody>
          <a:bodyPr wrap="square">
            <a:spAutoFit/>
          </a:bodyPr>
          <a:lstStyle/>
          <a:p>
            <a:pPr algn="ctr"/>
            <a:r>
              <a:rPr lang="ru-RU" altLang="ko-KR" sz="2400" dirty="0" smtClean="0">
                <a:latin typeface="Arial Black" pitchFamily="34" charset="0"/>
              </a:rPr>
              <a:t>ОФИЦИАЛЬНЫЙ ДИЛЛЕР ЗАВОДА</a:t>
            </a:r>
            <a:endParaRPr lang="ko-KR" altLang="en-US" sz="2400" dirty="0">
              <a:latin typeface="Arial Black" pitchFamily="34" charset="0"/>
            </a:endParaRPr>
          </a:p>
        </p:txBody>
      </p:sp>
      <p:sp>
        <p:nvSpPr>
          <p:cNvPr id="11" name="직사각형 27">
            <a:extLst>
              <a:ext uri="{FF2B5EF4-FFF2-40B4-BE49-F238E27FC236}">
                <a16:creationId xmlns:a16="http://schemas.microsoft.com/office/drawing/2014/main" xmlns="" id="{F369C308-AC88-4DC4-8EA9-4C45AE817DCE}"/>
              </a:ext>
            </a:extLst>
          </p:cNvPr>
          <p:cNvSpPr/>
          <p:nvPr/>
        </p:nvSpPr>
        <p:spPr>
          <a:xfrm>
            <a:off x="1667235" y="2556933"/>
            <a:ext cx="4229079" cy="923330"/>
          </a:xfrm>
          <a:prstGeom prst="rect">
            <a:avLst/>
          </a:prstGeom>
        </p:spPr>
        <p:txBody>
          <a:bodyPr wrap="square">
            <a:spAutoFit/>
          </a:bodyPr>
          <a:lstStyle/>
          <a:p>
            <a:pPr algn="ctr"/>
            <a:r>
              <a:rPr lang="ru-RU" altLang="ko-KR" dirty="0" smtClean="0">
                <a:latin typeface="Arial Black" pitchFamily="34" charset="0"/>
              </a:rPr>
              <a:t>УСТАНОВКИ ГНБ</a:t>
            </a:r>
          </a:p>
          <a:p>
            <a:pPr algn="ctr"/>
            <a:r>
              <a:rPr lang="ru-RU" altLang="ko-KR" dirty="0" smtClean="0">
                <a:solidFill>
                  <a:srgbClr val="FF0000"/>
                </a:solidFill>
                <a:latin typeface="Arial Black" pitchFamily="34" charset="0"/>
              </a:rPr>
              <a:t>ЦЕЛЬНОКОВАННЫЕ ШТАНГИ</a:t>
            </a:r>
          </a:p>
          <a:p>
            <a:pPr algn="ctr"/>
            <a:r>
              <a:rPr lang="ru-RU" altLang="ko-KR" dirty="0" smtClean="0">
                <a:latin typeface="Arial Black" pitchFamily="34" charset="0"/>
              </a:rPr>
              <a:t>ИНСТРУМЕНТ</a:t>
            </a:r>
            <a:endParaRPr lang="ko-KR" altLang="en-US" dirty="0">
              <a:latin typeface="Arial Black" pitchFamily="34" charset="0"/>
            </a:endParaRPr>
          </a:p>
        </p:txBody>
      </p:sp>
      <p:pic>
        <p:nvPicPr>
          <p:cNvPr id="4104" name="Picture 8" descr="C:\Users\Profit77\Desktop\фото для слайдов\лого.png"/>
          <p:cNvPicPr>
            <a:picLocks noChangeAspect="1" noChangeArrowheads="1"/>
          </p:cNvPicPr>
          <p:nvPr/>
        </p:nvPicPr>
        <p:blipFill>
          <a:blip r:embed="rId7" cstate="print"/>
          <a:srcRect l="5753" t="16746" b="31635"/>
          <a:stretch>
            <a:fillRect/>
          </a:stretch>
        </p:blipFill>
        <p:spPr bwMode="auto">
          <a:xfrm>
            <a:off x="2334767" y="1766453"/>
            <a:ext cx="2894014" cy="81049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Схема 41"/>
          <p:cNvGraphicFramePr/>
          <p:nvPr/>
        </p:nvGraphicFramePr>
        <p:xfrm>
          <a:off x="466725" y="719666"/>
          <a:ext cx="1129665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xmlns="" id="{ADB0C6BE-AB9D-44BB-956E-AC7D87CDA2F5}"/>
              </a:ext>
            </a:extLst>
          </p:cNvPr>
          <p:cNvSpPr txBox="1"/>
          <p:nvPr/>
        </p:nvSpPr>
        <p:spPr>
          <a:xfrm>
            <a:off x="426720" y="594732"/>
            <a:ext cx="11323320"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Установки </a:t>
            </a:r>
            <a:r>
              <a:rPr lang="en-US" altLang="ko-KR" sz="2800" b="0" dirty="0" smtClean="0"/>
              <a:t>DRILLTO</a:t>
            </a:r>
            <a:r>
              <a:rPr lang="ru-RU" altLang="ko-KR" sz="2800" b="0" dirty="0" smtClean="0"/>
              <a:t> для бурения двойной штангой</a:t>
            </a:r>
            <a:endParaRPr lang="ko-KR" altLang="en-US" sz="2800" b="0" dirty="0"/>
          </a:p>
        </p:txBody>
      </p:sp>
      <p:pic>
        <p:nvPicPr>
          <p:cNvPr id="18" name="Рисунок 17" descr="Пакеты_40х33330.jpg"/>
          <p:cNvPicPr>
            <a:picLocks noChangeAspect="1"/>
          </p:cNvPicPr>
          <p:nvPr/>
        </p:nvPicPr>
        <p:blipFill>
          <a:blip r:embed="rId8" cstate="print"/>
          <a:srcRect l="2641" t="16026" r="3375" b="7424"/>
          <a:stretch>
            <a:fillRect/>
          </a:stretch>
        </p:blipFill>
        <p:spPr>
          <a:xfrm>
            <a:off x="535667" y="1190903"/>
            <a:ext cx="3226708" cy="1971397"/>
          </a:xfrm>
          <a:prstGeom prst="rect">
            <a:avLst/>
          </a:prstGeom>
        </p:spPr>
      </p:pic>
      <p:sp>
        <p:nvSpPr>
          <p:cNvPr id="45" name="직사각형 27">
            <a:extLst>
              <a:ext uri="{FF2B5EF4-FFF2-40B4-BE49-F238E27FC236}">
                <a16:creationId xmlns:a16="http://schemas.microsoft.com/office/drawing/2014/main" xmlns="" id="{F369C308-AC88-4DC4-8EA9-4C45AE817DCE}"/>
              </a:ext>
            </a:extLst>
          </p:cNvPr>
          <p:cNvSpPr/>
          <p:nvPr/>
        </p:nvSpPr>
        <p:spPr>
          <a:xfrm>
            <a:off x="8858249" y="3460885"/>
            <a:ext cx="1323975" cy="400110"/>
          </a:xfrm>
          <a:prstGeom prst="rect">
            <a:avLst/>
          </a:prstGeom>
        </p:spPr>
        <p:txBody>
          <a:bodyPr wrap="square">
            <a:spAutoFit/>
          </a:bodyPr>
          <a:lstStyle/>
          <a:p>
            <a:pPr algn="ctr"/>
            <a:r>
              <a:rPr lang="ru-RU" altLang="ko-KR" sz="2000" dirty="0" smtClean="0">
                <a:latin typeface="Arial Black" pitchFamily="34" charset="0"/>
              </a:rPr>
              <a:t>1400мм</a:t>
            </a:r>
            <a:endParaRPr lang="ko-KR" altLang="en-US" sz="2000" dirty="0">
              <a:latin typeface="Arial Black" pitchFamily="34" charset="0"/>
            </a:endParaRPr>
          </a:p>
        </p:txBody>
      </p:sp>
      <p:sp>
        <p:nvSpPr>
          <p:cNvPr id="46" name="직사각형 27">
            <a:extLst>
              <a:ext uri="{FF2B5EF4-FFF2-40B4-BE49-F238E27FC236}">
                <a16:creationId xmlns:a16="http://schemas.microsoft.com/office/drawing/2014/main" xmlns="" id="{F369C308-AC88-4DC4-8EA9-4C45AE817DCE}"/>
              </a:ext>
            </a:extLst>
          </p:cNvPr>
          <p:cNvSpPr/>
          <p:nvPr/>
        </p:nvSpPr>
        <p:spPr>
          <a:xfrm>
            <a:off x="6296024" y="3460885"/>
            <a:ext cx="1323975" cy="400110"/>
          </a:xfrm>
          <a:prstGeom prst="rect">
            <a:avLst/>
          </a:prstGeom>
        </p:spPr>
        <p:txBody>
          <a:bodyPr wrap="square">
            <a:spAutoFit/>
          </a:bodyPr>
          <a:lstStyle/>
          <a:p>
            <a:pPr algn="ctr"/>
            <a:r>
              <a:rPr lang="ru-RU" altLang="ko-KR" sz="2000" dirty="0" smtClean="0">
                <a:latin typeface="Arial Black" pitchFamily="34" charset="0"/>
              </a:rPr>
              <a:t>1000мм</a:t>
            </a:r>
            <a:endParaRPr lang="ko-KR" altLang="en-US" sz="2000" dirty="0">
              <a:latin typeface="Arial Black" pitchFamily="34" charset="0"/>
            </a:endParaRPr>
          </a:p>
        </p:txBody>
      </p:sp>
      <p:sp>
        <p:nvSpPr>
          <p:cNvPr id="47" name="직사각형 27">
            <a:extLst>
              <a:ext uri="{FF2B5EF4-FFF2-40B4-BE49-F238E27FC236}">
                <a16:creationId xmlns:a16="http://schemas.microsoft.com/office/drawing/2014/main" xmlns="" id="{F369C308-AC88-4DC4-8EA9-4C45AE817DCE}"/>
              </a:ext>
            </a:extLst>
          </p:cNvPr>
          <p:cNvSpPr/>
          <p:nvPr/>
        </p:nvSpPr>
        <p:spPr>
          <a:xfrm>
            <a:off x="3905250" y="3460885"/>
            <a:ext cx="1152526" cy="400110"/>
          </a:xfrm>
          <a:prstGeom prst="rect">
            <a:avLst/>
          </a:prstGeom>
        </p:spPr>
        <p:txBody>
          <a:bodyPr wrap="square">
            <a:spAutoFit/>
          </a:bodyPr>
          <a:lstStyle/>
          <a:p>
            <a:pPr algn="ctr"/>
            <a:r>
              <a:rPr lang="ru-RU" altLang="ko-KR" sz="2000" dirty="0" smtClean="0">
                <a:latin typeface="Arial Black" pitchFamily="34" charset="0"/>
              </a:rPr>
              <a:t>700мм</a:t>
            </a:r>
            <a:endParaRPr lang="ko-KR" altLang="en-US" sz="2000" dirty="0">
              <a:latin typeface="Arial Black" pitchFamily="34" charset="0"/>
            </a:endParaRPr>
          </a:p>
        </p:txBody>
      </p:sp>
      <p:sp>
        <p:nvSpPr>
          <p:cNvPr id="48" name="직사각형 27">
            <a:extLst>
              <a:ext uri="{FF2B5EF4-FFF2-40B4-BE49-F238E27FC236}">
                <a16:creationId xmlns:a16="http://schemas.microsoft.com/office/drawing/2014/main" xmlns="" id="{F369C308-AC88-4DC4-8EA9-4C45AE817DCE}"/>
              </a:ext>
            </a:extLst>
          </p:cNvPr>
          <p:cNvSpPr/>
          <p:nvPr/>
        </p:nvSpPr>
        <p:spPr>
          <a:xfrm>
            <a:off x="923925" y="3460885"/>
            <a:ext cx="1152526" cy="400110"/>
          </a:xfrm>
          <a:prstGeom prst="rect">
            <a:avLst/>
          </a:prstGeom>
        </p:spPr>
        <p:txBody>
          <a:bodyPr wrap="square">
            <a:spAutoFit/>
          </a:bodyPr>
          <a:lstStyle/>
          <a:p>
            <a:pPr algn="ctr"/>
            <a:r>
              <a:rPr lang="ru-RU" altLang="ko-KR" sz="2000" dirty="0" smtClean="0">
                <a:latin typeface="Arial Black" pitchFamily="34" charset="0"/>
              </a:rPr>
              <a:t>400мм</a:t>
            </a:r>
            <a:endParaRPr lang="ko-KR" altLang="en-US" sz="2000" dirty="0">
              <a:latin typeface="Arial Black" pitchFamily="34" charset="0"/>
            </a:endParaRPr>
          </a:p>
        </p:txBody>
      </p:sp>
      <p:pic>
        <p:nvPicPr>
          <p:cNvPr id="49" name="Рисунок 48" descr="Пакеты_40х33330.jpg"/>
          <p:cNvPicPr>
            <a:picLocks noChangeAspect="1"/>
          </p:cNvPicPr>
          <p:nvPr/>
        </p:nvPicPr>
        <p:blipFill>
          <a:blip r:embed="rId9" cstate="print"/>
          <a:srcRect l="1760" t="2688" b="2878"/>
          <a:stretch>
            <a:fillRect/>
          </a:stretch>
        </p:blipFill>
        <p:spPr>
          <a:xfrm>
            <a:off x="2571750" y="3933826"/>
            <a:ext cx="3724276" cy="2111997"/>
          </a:xfrm>
          <a:prstGeom prst="rect">
            <a:avLst/>
          </a:prstGeom>
        </p:spPr>
      </p:pic>
      <p:pic>
        <p:nvPicPr>
          <p:cNvPr id="50" name="Рисунок 49" descr="Пакеты_40х33330.jpg"/>
          <p:cNvPicPr>
            <a:picLocks noChangeAspect="1"/>
          </p:cNvPicPr>
          <p:nvPr/>
        </p:nvPicPr>
        <p:blipFill>
          <a:blip r:embed="rId10" cstate="print"/>
          <a:srcRect t="4402" b="5589"/>
          <a:stretch>
            <a:fillRect/>
          </a:stretch>
        </p:blipFill>
        <p:spPr>
          <a:xfrm>
            <a:off x="5104740" y="1219200"/>
            <a:ext cx="3492593" cy="2181225"/>
          </a:xfrm>
          <a:prstGeom prst="rect">
            <a:avLst/>
          </a:prstGeom>
        </p:spPr>
      </p:pic>
      <p:pic>
        <p:nvPicPr>
          <p:cNvPr id="51" name="Рисунок 50" descr="Пакеты_40х33330.jpg"/>
          <p:cNvPicPr>
            <a:picLocks noChangeAspect="1"/>
          </p:cNvPicPr>
          <p:nvPr/>
        </p:nvPicPr>
        <p:blipFill>
          <a:blip r:embed="rId11" cstate="print"/>
          <a:srcRect t="2041" b="2857"/>
          <a:stretch>
            <a:fillRect/>
          </a:stretch>
        </p:blipFill>
        <p:spPr>
          <a:xfrm>
            <a:off x="7534275" y="3924300"/>
            <a:ext cx="3484568" cy="2299313"/>
          </a:xfrm>
          <a:prstGeom prst="rect">
            <a:avLst/>
          </a:prstGeom>
        </p:spPr>
      </p:pic>
      <p:sp>
        <p:nvSpPr>
          <p:cNvPr id="52" name="직사각형 27">
            <a:extLst>
              <a:ext uri="{FF2B5EF4-FFF2-40B4-BE49-F238E27FC236}">
                <a16:creationId xmlns:a16="http://schemas.microsoft.com/office/drawing/2014/main" xmlns="" id="{F369C308-AC88-4DC4-8EA9-4C45AE817DCE}"/>
              </a:ext>
            </a:extLst>
          </p:cNvPr>
          <p:cNvSpPr/>
          <p:nvPr/>
        </p:nvSpPr>
        <p:spPr>
          <a:xfrm>
            <a:off x="1083687" y="5894523"/>
            <a:ext cx="2469138" cy="369332"/>
          </a:xfrm>
          <a:prstGeom prst="rect">
            <a:avLst/>
          </a:prstGeom>
        </p:spPr>
        <p:txBody>
          <a:bodyPr wrap="square">
            <a:spAutoFit/>
          </a:bodyPr>
          <a:lstStyle/>
          <a:p>
            <a:r>
              <a:rPr lang="en-US" altLang="ko-KR" dirty="0" smtClean="0">
                <a:latin typeface="+mj-lt"/>
              </a:rPr>
              <a:t>DRILLTO ZT </a:t>
            </a:r>
            <a:r>
              <a:rPr lang="ru-RU" altLang="ko-KR" dirty="0" smtClean="0">
                <a:latin typeface="+mj-lt"/>
              </a:rPr>
              <a:t>36</a:t>
            </a:r>
            <a:r>
              <a:rPr lang="en-US" altLang="ko-KR" dirty="0" smtClean="0">
                <a:latin typeface="+mj-lt"/>
              </a:rPr>
              <a:t>/</a:t>
            </a:r>
            <a:r>
              <a:rPr lang="ru-RU" altLang="ko-KR" dirty="0" smtClean="0">
                <a:latin typeface="+mj-lt"/>
              </a:rPr>
              <a:t>72</a:t>
            </a:r>
            <a:r>
              <a:rPr lang="en-US" altLang="ko-KR" dirty="0" smtClean="0">
                <a:latin typeface="+mj-lt"/>
              </a:rPr>
              <a:t>AT</a:t>
            </a:r>
            <a:endParaRPr lang="ko-KR" altLang="en-US" dirty="0">
              <a:latin typeface="+mj-lt"/>
            </a:endParaRPr>
          </a:p>
        </p:txBody>
      </p:sp>
      <p:sp>
        <p:nvSpPr>
          <p:cNvPr id="53" name="직사각형 27">
            <a:extLst>
              <a:ext uri="{FF2B5EF4-FFF2-40B4-BE49-F238E27FC236}">
                <a16:creationId xmlns:a16="http://schemas.microsoft.com/office/drawing/2014/main" xmlns="" id="{F369C308-AC88-4DC4-8EA9-4C45AE817DCE}"/>
              </a:ext>
            </a:extLst>
          </p:cNvPr>
          <p:cNvSpPr/>
          <p:nvPr/>
        </p:nvSpPr>
        <p:spPr>
          <a:xfrm>
            <a:off x="7255886" y="1341573"/>
            <a:ext cx="2583439" cy="369332"/>
          </a:xfrm>
          <a:prstGeom prst="rect">
            <a:avLst/>
          </a:prstGeom>
        </p:spPr>
        <p:txBody>
          <a:bodyPr wrap="square">
            <a:spAutoFit/>
          </a:bodyPr>
          <a:lstStyle/>
          <a:p>
            <a:r>
              <a:rPr lang="en-US" altLang="ko-KR" dirty="0" smtClean="0">
                <a:latin typeface="+mj-lt"/>
              </a:rPr>
              <a:t>DRILLTO ZT </a:t>
            </a:r>
            <a:r>
              <a:rPr lang="ru-RU" altLang="ko-KR" dirty="0" smtClean="0">
                <a:latin typeface="+mj-lt"/>
              </a:rPr>
              <a:t>60</a:t>
            </a:r>
            <a:r>
              <a:rPr lang="en-US" altLang="ko-KR" dirty="0" smtClean="0">
                <a:latin typeface="+mj-lt"/>
              </a:rPr>
              <a:t>/</a:t>
            </a:r>
            <a:r>
              <a:rPr lang="ru-RU" altLang="ko-KR" dirty="0" smtClean="0">
                <a:latin typeface="+mj-lt"/>
              </a:rPr>
              <a:t>120</a:t>
            </a:r>
            <a:r>
              <a:rPr lang="en-US" altLang="ko-KR" dirty="0" smtClean="0">
                <a:latin typeface="+mj-lt"/>
              </a:rPr>
              <a:t>AT</a:t>
            </a:r>
            <a:endParaRPr lang="ko-KR" altLang="en-US" dirty="0">
              <a:latin typeface="+mj-lt"/>
            </a:endParaRPr>
          </a:p>
        </p:txBody>
      </p:sp>
      <p:sp>
        <p:nvSpPr>
          <p:cNvPr id="54" name="직사각형 27">
            <a:extLst>
              <a:ext uri="{FF2B5EF4-FFF2-40B4-BE49-F238E27FC236}">
                <a16:creationId xmlns:a16="http://schemas.microsoft.com/office/drawing/2014/main" xmlns="" id="{F369C308-AC88-4DC4-8EA9-4C45AE817DCE}"/>
              </a:ext>
            </a:extLst>
          </p:cNvPr>
          <p:cNvSpPr/>
          <p:nvPr/>
        </p:nvSpPr>
        <p:spPr>
          <a:xfrm>
            <a:off x="8951336" y="5827848"/>
            <a:ext cx="2745364" cy="369332"/>
          </a:xfrm>
          <a:prstGeom prst="rect">
            <a:avLst/>
          </a:prstGeom>
        </p:spPr>
        <p:txBody>
          <a:bodyPr wrap="square">
            <a:spAutoFit/>
          </a:bodyPr>
          <a:lstStyle/>
          <a:p>
            <a:r>
              <a:rPr lang="en-US" altLang="ko-KR" dirty="0" smtClean="0">
                <a:latin typeface="+mj-lt"/>
              </a:rPr>
              <a:t>DRILLTO ZT </a:t>
            </a:r>
            <a:r>
              <a:rPr lang="ru-RU" altLang="ko-KR" dirty="0" smtClean="0">
                <a:latin typeface="+mj-lt"/>
              </a:rPr>
              <a:t>80</a:t>
            </a:r>
            <a:r>
              <a:rPr lang="en-US" altLang="ko-KR" dirty="0" smtClean="0">
                <a:latin typeface="+mj-lt"/>
              </a:rPr>
              <a:t>/</a:t>
            </a:r>
            <a:r>
              <a:rPr lang="ru-RU" altLang="ko-KR" dirty="0" smtClean="0">
                <a:latin typeface="+mj-lt"/>
              </a:rPr>
              <a:t>160</a:t>
            </a:r>
            <a:r>
              <a:rPr lang="en-US" altLang="ko-KR" dirty="0" smtClean="0">
                <a:latin typeface="+mj-lt"/>
              </a:rPr>
              <a:t>AT</a:t>
            </a:r>
            <a:endParaRPr lang="ko-KR" altLang="en-US" dirty="0">
              <a:latin typeface="+mj-lt"/>
            </a:endParaRPr>
          </a:p>
        </p:txBody>
      </p:sp>
      <p:sp>
        <p:nvSpPr>
          <p:cNvPr id="55" name="직사각형 27">
            <a:extLst>
              <a:ext uri="{FF2B5EF4-FFF2-40B4-BE49-F238E27FC236}">
                <a16:creationId xmlns:a16="http://schemas.microsoft.com/office/drawing/2014/main" xmlns="" id="{F369C308-AC88-4DC4-8EA9-4C45AE817DCE}"/>
              </a:ext>
            </a:extLst>
          </p:cNvPr>
          <p:cNvSpPr/>
          <p:nvPr/>
        </p:nvSpPr>
        <p:spPr>
          <a:xfrm>
            <a:off x="1521837" y="3017973"/>
            <a:ext cx="2469138" cy="369332"/>
          </a:xfrm>
          <a:prstGeom prst="rect">
            <a:avLst/>
          </a:prstGeom>
        </p:spPr>
        <p:txBody>
          <a:bodyPr wrap="square">
            <a:spAutoFit/>
          </a:bodyPr>
          <a:lstStyle/>
          <a:p>
            <a:r>
              <a:rPr lang="en-US" altLang="ko-KR" dirty="0" smtClean="0">
                <a:latin typeface="+mj-lt"/>
              </a:rPr>
              <a:t>DRILLTO ZT </a:t>
            </a:r>
            <a:r>
              <a:rPr lang="ru-RU" altLang="ko-KR" dirty="0" smtClean="0">
                <a:latin typeface="+mj-lt"/>
              </a:rPr>
              <a:t>20</a:t>
            </a:r>
            <a:r>
              <a:rPr lang="en-US" altLang="ko-KR" dirty="0" smtClean="0">
                <a:latin typeface="+mj-lt"/>
              </a:rPr>
              <a:t>/</a:t>
            </a:r>
            <a:r>
              <a:rPr lang="ru-RU" altLang="ko-KR" dirty="0" smtClean="0">
                <a:latin typeface="+mj-lt"/>
              </a:rPr>
              <a:t>32</a:t>
            </a:r>
            <a:r>
              <a:rPr lang="en-US" altLang="ko-KR" dirty="0" smtClean="0">
                <a:latin typeface="+mj-lt"/>
              </a:rPr>
              <a:t>AT</a:t>
            </a:r>
            <a:endParaRPr lang="ko-KR" altLang="en-US" dirty="0">
              <a:latin typeface="+mj-lt"/>
            </a:endParaRPr>
          </a:p>
        </p:txBody>
      </p:sp>
      <p:sp>
        <p:nvSpPr>
          <p:cNvPr id="16" name="Прямоугольник 15"/>
          <p:cNvSpPr/>
          <p:nvPr/>
        </p:nvSpPr>
        <p:spPr>
          <a:xfrm>
            <a:off x="287388" y="3353664"/>
            <a:ext cx="401072" cy="584775"/>
          </a:xfrm>
          <a:prstGeom prst="rect">
            <a:avLst/>
          </a:prstGeom>
        </p:spPr>
        <p:txBody>
          <a:bodyPr wrap="none">
            <a:spAutoFit/>
          </a:bodyPr>
          <a:lstStyle/>
          <a:p>
            <a:r>
              <a:rPr lang="ru-RU" sz="3200" b="1" dirty="0" smtClean="0">
                <a:latin typeface="Arial" pitchFamily="34" charset="0"/>
                <a:cs typeface="Arial" pitchFamily="34" charset="0"/>
              </a:rPr>
              <a:t>⌀</a:t>
            </a:r>
            <a:endParaRPr lang="ru-RU" sz="3200" dirty="0"/>
          </a:p>
        </p:txBody>
      </p:sp>
      <p:pic>
        <p:nvPicPr>
          <p:cNvPr id="3075" name="Picture 3" descr="C:\Users\Денис\Desktop\qrcode-2.png"/>
          <p:cNvPicPr>
            <a:picLocks noChangeAspect="1" noChangeArrowheads="1"/>
          </p:cNvPicPr>
          <p:nvPr/>
        </p:nvPicPr>
        <p:blipFill>
          <a:blip r:embed="rId12" cstate="print"/>
          <a:srcRect/>
          <a:stretch>
            <a:fillRect/>
          </a:stretch>
        </p:blipFill>
        <p:spPr bwMode="auto">
          <a:xfrm>
            <a:off x="9229845" y="745891"/>
            <a:ext cx="3495555" cy="3495555"/>
          </a:xfrm>
          <a:prstGeom prst="rect">
            <a:avLst/>
          </a:prstGeom>
          <a:noFill/>
        </p:spPr>
      </p:pic>
    </p:spTree>
    <p:extLst>
      <p:ext uri="{BB962C8B-B14F-4D97-AF65-F5344CB8AC3E}">
        <p14:creationId xmlns:p14="http://schemas.microsoft.com/office/powerpoint/2010/main" xmlns="" val="3288153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800" b="0" dirty="0" smtClean="0">
                <a:solidFill>
                  <a:schemeClr val="bg1"/>
                </a:solidFill>
                <a:latin typeface="+mj-lt"/>
              </a:rPr>
              <a:t>DRILLTO ZT 20/32AT</a:t>
            </a:r>
            <a:endParaRPr lang="ko-KR" altLang="en-US" sz="2800" b="0" dirty="0">
              <a:solidFill>
                <a:schemeClr val="bg1"/>
              </a:solidFill>
              <a:latin typeface="+mj-lt"/>
            </a:endParaRPr>
          </a:p>
        </p:txBody>
      </p:sp>
      <p:pic>
        <p:nvPicPr>
          <p:cNvPr id="7" name="Рисунок 6" descr="Пакеты_40х33330.jpg"/>
          <p:cNvPicPr>
            <a:picLocks noGrp="1" noChangeAspect="1"/>
          </p:cNvPicPr>
          <p:nvPr>
            <p:ph type="pic" sz="quarter" idx="15"/>
          </p:nvPr>
        </p:nvPicPr>
        <p:blipFill>
          <a:blip r:embed="rId3" cstate="print"/>
          <a:srcRect l="2641" t="11752" r="3375" b="5297"/>
          <a:stretch>
            <a:fillRect/>
          </a:stretch>
        </p:blipFill>
        <p:spPr>
          <a:xfrm>
            <a:off x="406400" y="1365813"/>
            <a:ext cx="5316545" cy="3519842"/>
          </a:xfrm>
        </p:spPr>
      </p:pic>
      <p:sp>
        <p:nvSpPr>
          <p:cNvPr id="5" name="직사각형 4">
            <a:extLst>
              <a:ext uri="{FF2B5EF4-FFF2-40B4-BE49-F238E27FC236}">
                <a16:creationId xmlns:a16="http://schemas.microsoft.com/office/drawing/2014/main" xmlns="" id="{D7E27624-FC76-4A7B-AE15-75DFC405B20F}"/>
              </a:ext>
            </a:extLst>
          </p:cNvPr>
          <p:cNvSpPr/>
          <p:nvPr/>
        </p:nvSpPr>
        <p:spPr>
          <a:xfrm>
            <a:off x="5874955" y="1359155"/>
            <a:ext cx="4792021" cy="523220"/>
          </a:xfrm>
          <a:prstGeom prst="rect">
            <a:avLst/>
          </a:prstGeom>
        </p:spPr>
        <p:txBody>
          <a:bodyPr wrap="square" anchor="ctr" anchorCtr="0">
            <a:spAutoFit/>
          </a:bodyPr>
          <a:lstStyle/>
          <a:p>
            <a:r>
              <a:rPr lang="ru-RU" altLang="ko-KR" sz="2800" b="1" dirty="0" smtClean="0">
                <a:latin typeface="Arial Black" pitchFamily="34" charset="0"/>
                <a:cs typeface="Arial" pitchFamily="34" charset="0"/>
              </a:rPr>
              <a:t>Характеристики</a:t>
            </a:r>
            <a:endParaRPr lang="ko-KR" altLang="en-US" sz="2800" b="1" dirty="0">
              <a:latin typeface="Arial Black" pitchFamily="34" charset="0"/>
              <a:cs typeface="Arial" pitchFamily="34" charset="0"/>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5901240" y="1863312"/>
            <a:ext cx="5764915" cy="3170099"/>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2000" b="1" dirty="0" smtClean="0">
                <a:solidFill>
                  <a:schemeClr val="tx1"/>
                </a:solidFill>
                <a:latin typeface="Arial" pitchFamily="34" charset="0"/>
                <a:cs typeface="Arial" pitchFamily="34" charset="0"/>
              </a:rPr>
              <a:t>Тяговое усилие</a:t>
            </a:r>
            <a:r>
              <a:rPr lang="en-US" altLang="ko-KR" sz="2000" b="1" dirty="0" smtClean="0">
                <a:solidFill>
                  <a:schemeClr val="tx1"/>
                </a:solidFill>
                <a:latin typeface="Arial" pitchFamily="34" charset="0"/>
                <a:cs typeface="Arial" pitchFamily="34" charset="0"/>
              </a:rPr>
              <a:t> – 20/32</a:t>
            </a:r>
            <a:r>
              <a:rPr lang="ru-RU" altLang="ko-KR" sz="2000" b="1" dirty="0" smtClean="0">
                <a:solidFill>
                  <a:schemeClr val="tx1"/>
                </a:solidFill>
                <a:latin typeface="Arial" pitchFamily="34" charset="0"/>
                <a:cs typeface="Arial" pitchFamily="34" charset="0"/>
              </a:rPr>
              <a:t>т</a:t>
            </a:r>
          </a:p>
          <a:p>
            <a:r>
              <a:rPr lang="ru-RU" altLang="ko-KR" sz="2000" b="1" dirty="0" smtClean="0">
                <a:solidFill>
                  <a:schemeClr val="tx1"/>
                </a:solidFill>
                <a:latin typeface="Arial" pitchFamily="34" charset="0"/>
                <a:cs typeface="Arial" pitchFamily="34" charset="0"/>
              </a:rPr>
              <a:t>Двигатель – </a:t>
            </a:r>
            <a:r>
              <a:rPr lang="en-US" altLang="ko-KR" sz="2000" b="1" dirty="0" smtClean="0">
                <a:solidFill>
                  <a:schemeClr val="tx1"/>
                </a:solidFill>
                <a:latin typeface="Arial" pitchFamily="34" charset="0"/>
                <a:cs typeface="Arial" pitchFamily="34" charset="0"/>
              </a:rPr>
              <a:t>Cummins 133</a:t>
            </a:r>
            <a:r>
              <a:rPr lang="ru-RU" altLang="ko-KR" sz="2000" b="1" dirty="0" smtClean="0">
                <a:solidFill>
                  <a:schemeClr val="tx1"/>
                </a:solidFill>
                <a:latin typeface="Arial" pitchFamily="34" charset="0"/>
                <a:cs typeface="Arial" pitchFamily="34" charset="0"/>
              </a:rPr>
              <a:t>кВт</a:t>
            </a:r>
          </a:p>
          <a:p>
            <a:r>
              <a:rPr lang="ru-RU" altLang="ko-KR" sz="2000" b="1" dirty="0" smtClean="0">
                <a:solidFill>
                  <a:schemeClr val="tx1"/>
                </a:solidFill>
                <a:latin typeface="Arial" pitchFamily="34" charset="0"/>
                <a:cs typeface="Arial" pitchFamily="34" charset="0"/>
              </a:rPr>
              <a:t>Крутящий момент – 6000</a:t>
            </a:r>
            <a:r>
              <a:rPr lang="en-US" altLang="ko-KR" sz="2000" b="1" dirty="0" smtClean="0">
                <a:solidFill>
                  <a:schemeClr val="tx1"/>
                </a:solidFill>
                <a:latin typeface="Arial" pitchFamily="34" charset="0"/>
                <a:cs typeface="Arial" pitchFamily="34" charset="0"/>
              </a:rPr>
              <a:t>/2000</a:t>
            </a:r>
            <a:r>
              <a:rPr lang="ru-RU" altLang="ko-KR" sz="2000" b="1" dirty="0" smtClean="0">
                <a:solidFill>
                  <a:schemeClr val="tx1"/>
                </a:solidFill>
                <a:latin typeface="Arial" pitchFamily="34" charset="0"/>
                <a:cs typeface="Arial" pitchFamily="34" charset="0"/>
              </a:rPr>
              <a:t>Нм</a:t>
            </a:r>
          </a:p>
          <a:p>
            <a:r>
              <a:rPr lang="ru-RU" altLang="ko-KR" sz="2000" b="1" dirty="0" smtClean="0">
                <a:solidFill>
                  <a:schemeClr val="tx1"/>
                </a:solidFill>
                <a:latin typeface="Arial" pitchFamily="34" charset="0"/>
                <a:cs typeface="Arial" pitchFamily="34" charset="0"/>
              </a:rPr>
              <a:t>Скорость вращения – 300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300Об</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err="1" smtClean="0">
                <a:solidFill>
                  <a:schemeClr val="tx1"/>
                </a:solidFill>
                <a:latin typeface="Arial" pitchFamily="34" charset="0"/>
                <a:cs typeface="Arial" pitchFamily="34" charset="0"/>
              </a:rPr>
              <a:t>Бентонитовый</a:t>
            </a:r>
            <a:r>
              <a:rPr lang="ru-RU" altLang="ko-KR" sz="2000" b="1" dirty="0" smtClean="0">
                <a:solidFill>
                  <a:schemeClr val="tx1"/>
                </a:solidFill>
                <a:latin typeface="Arial" pitchFamily="34" charset="0"/>
                <a:cs typeface="Arial" pitchFamily="34" charset="0"/>
              </a:rPr>
              <a:t> насос – 360л</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smtClean="0">
                <a:solidFill>
                  <a:schemeClr val="tx1"/>
                </a:solidFill>
                <a:latin typeface="Arial" pitchFamily="34" charset="0"/>
                <a:cs typeface="Arial" pitchFamily="34" charset="0"/>
              </a:rPr>
              <a:t>Штанг в кассете – 16шт</a:t>
            </a:r>
          </a:p>
          <a:p>
            <a:r>
              <a:rPr lang="ru-RU" altLang="ko-KR" sz="2000" b="1" dirty="0" smtClean="0">
                <a:solidFill>
                  <a:schemeClr val="tx1"/>
                </a:solidFill>
                <a:latin typeface="Arial" pitchFamily="34" charset="0"/>
                <a:cs typeface="Arial" pitchFamily="34" charset="0"/>
              </a:rPr>
              <a:t>Угол входа – 14-22°</a:t>
            </a:r>
          </a:p>
          <a:p>
            <a:r>
              <a:rPr lang="ru-RU" altLang="ko-KR" sz="2000" b="1" dirty="0" smtClean="0">
                <a:solidFill>
                  <a:schemeClr val="tx1"/>
                </a:solidFill>
                <a:latin typeface="Arial" pitchFamily="34" charset="0"/>
                <a:cs typeface="Arial" pitchFamily="34" charset="0"/>
              </a:rPr>
              <a:t>Вес 12 000кг</a:t>
            </a:r>
          </a:p>
          <a:p>
            <a:r>
              <a:rPr lang="ru-RU" altLang="ko-KR" sz="2000" b="1" dirty="0" smtClean="0">
                <a:solidFill>
                  <a:schemeClr val="tx1"/>
                </a:solidFill>
                <a:latin typeface="Arial" pitchFamily="34" charset="0"/>
                <a:cs typeface="Arial" pitchFamily="34" charset="0"/>
              </a:rPr>
              <a:t>Габариты 6600х2250х2380мм</a:t>
            </a:r>
          </a:p>
          <a:p>
            <a:r>
              <a:rPr lang="ru-RU" altLang="ko-KR" sz="2000" b="1" dirty="0" smtClean="0">
                <a:solidFill>
                  <a:schemeClr val="tx1"/>
                </a:solidFill>
                <a:latin typeface="Arial" pitchFamily="34" charset="0"/>
                <a:cs typeface="Arial" pitchFamily="34" charset="0"/>
              </a:rPr>
              <a:t>Буровые штанги</a:t>
            </a:r>
            <a:r>
              <a:rPr lang="en-US" altLang="ko-KR" sz="2000" b="1" dirty="0" smtClean="0">
                <a:solidFill>
                  <a:schemeClr val="tx1"/>
                </a:solidFill>
                <a:latin typeface="Arial" pitchFamily="34" charset="0"/>
                <a:cs typeface="Arial" pitchFamily="34" charset="0"/>
              </a:rPr>
              <a:t> – 42/76</a:t>
            </a:r>
            <a:r>
              <a:rPr lang="ru-RU" altLang="ko-KR" sz="2000" b="1" dirty="0" smtClean="0">
                <a:solidFill>
                  <a:schemeClr val="tx1"/>
                </a:solidFill>
                <a:latin typeface="Arial" pitchFamily="34" charset="0"/>
                <a:cs typeface="Arial" pitchFamily="34" charset="0"/>
              </a:rPr>
              <a:t>х3000мм</a:t>
            </a:r>
            <a:endParaRPr lang="en-US" altLang="ko-KR" sz="2000" b="1" dirty="0">
              <a:solidFill>
                <a:schemeClr val="tx1"/>
              </a:solidFill>
              <a:latin typeface="Arial" pitchFamily="34" charset="0"/>
              <a:cs typeface="Arial" pitchFamily="34" charset="0"/>
            </a:endParaRPr>
          </a:p>
        </p:txBody>
      </p:sp>
      <p:sp>
        <p:nvSpPr>
          <p:cNvPr id="8" name="Прямоугольник 7"/>
          <p:cNvSpPr/>
          <p:nvPr/>
        </p:nvSpPr>
        <p:spPr>
          <a:xfrm>
            <a:off x="872150" y="5252059"/>
            <a:ext cx="8852553" cy="707886"/>
          </a:xfrm>
          <a:prstGeom prst="rect">
            <a:avLst/>
          </a:prstGeom>
        </p:spPr>
        <p:txBody>
          <a:bodyPr wrap="none">
            <a:spAutoFit/>
          </a:bodyPr>
          <a:lstStyle/>
          <a:p>
            <a:pPr algn="ctr"/>
            <a:r>
              <a:rPr lang="ru-RU" altLang="ko-KR" sz="2000" b="1" dirty="0" smtClean="0">
                <a:latin typeface="Arial" pitchFamily="34" charset="0"/>
                <a:cs typeface="Arial" pitchFamily="34" charset="0"/>
              </a:rPr>
              <a:t>Установка применяется для </a:t>
            </a:r>
            <a:r>
              <a:rPr lang="ru-RU" altLang="ko-KR" sz="2000" b="1" dirty="0" err="1" smtClean="0">
                <a:latin typeface="Arial" pitchFamily="34" charset="0"/>
                <a:cs typeface="Arial" pitchFamily="34" charset="0"/>
              </a:rPr>
              <a:t>пилотного</a:t>
            </a:r>
            <a:r>
              <a:rPr lang="ru-RU" altLang="ko-KR" sz="2000" b="1" dirty="0" smtClean="0">
                <a:latin typeface="Arial" pitchFamily="34" charset="0"/>
                <a:cs typeface="Arial" pitchFamily="34" charset="0"/>
              </a:rPr>
              <a:t> бурения скальных пород, </a:t>
            </a:r>
          </a:p>
          <a:p>
            <a:pPr algn="ctr"/>
            <a:r>
              <a:rPr lang="ru-RU" altLang="ko-KR" sz="2000" b="1" dirty="0" smtClean="0">
                <a:latin typeface="Arial" pitchFamily="34" charset="0"/>
                <a:cs typeface="Arial" pitchFamily="34" charset="0"/>
              </a:rPr>
              <a:t>а также для скальных проколов расширением диаметром до 400мм</a:t>
            </a:r>
          </a:p>
        </p:txBody>
      </p:sp>
      <p:pic>
        <p:nvPicPr>
          <p:cNvPr id="9" name="Picture 3" descr="C:\Users\Денис\Desktop\qrcode-2.png"/>
          <p:cNvPicPr>
            <a:picLocks noChangeAspect="1" noChangeArrowheads="1"/>
          </p:cNvPicPr>
          <p:nvPr/>
        </p:nvPicPr>
        <p:blipFill>
          <a:blip r:embed="rId4" cstate="print"/>
          <a:srcRect/>
          <a:stretch>
            <a:fillRect/>
          </a:stretch>
        </p:blipFill>
        <p:spPr bwMode="auto">
          <a:xfrm>
            <a:off x="9287718" y="3847907"/>
            <a:ext cx="3495555" cy="3495555"/>
          </a:xfrm>
          <a:prstGeom prst="rect">
            <a:avLst/>
          </a:prstGeom>
          <a:noFill/>
        </p:spPr>
      </p:pic>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800" b="0" dirty="0" smtClean="0">
                <a:solidFill>
                  <a:schemeClr val="bg1"/>
                </a:solidFill>
                <a:latin typeface="+mj-lt"/>
              </a:rPr>
              <a:t>DRILLTO ZT </a:t>
            </a:r>
            <a:r>
              <a:rPr lang="ru-RU" altLang="ko-KR" sz="2800" b="0" dirty="0" smtClean="0">
                <a:solidFill>
                  <a:schemeClr val="bg1"/>
                </a:solidFill>
                <a:latin typeface="+mj-lt"/>
              </a:rPr>
              <a:t>36</a:t>
            </a:r>
            <a:r>
              <a:rPr lang="en-US" altLang="ko-KR" sz="2800" b="0" dirty="0" smtClean="0">
                <a:solidFill>
                  <a:schemeClr val="bg1"/>
                </a:solidFill>
                <a:latin typeface="+mj-lt"/>
              </a:rPr>
              <a:t>/</a:t>
            </a:r>
            <a:r>
              <a:rPr lang="ru-RU" altLang="ko-KR" sz="2800" b="0" dirty="0" smtClean="0">
                <a:solidFill>
                  <a:schemeClr val="bg1"/>
                </a:solidFill>
                <a:latin typeface="+mj-lt"/>
              </a:rPr>
              <a:t>72</a:t>
            </a:r>
            <a:r>
              <a:rPr lang="en-US" altLang="ko-KR" sz="2800" b="0" dirty="0" smtClean="0">
                <a:solidFill>
                  <a:schemeClr val="bg1"/>
                </a:solidFill>
                <a:latin typeface="+mj-lt"/>
              </a:rPr>
              <a:t>AT</a:t>
            </a:r>
            <a:endParaRPr lang="ko-KR" altLang="en-US" sz="2800" b="0" dirty="0">
              <a:solidFill>
                <a:schemeClr val="bg1"/>
              </a:solidFill>
              <a:latin typeface="+mj-lt"/>
            </a:endParaRPr>
          </a:p>
        </p:txBody>
      </p:sp>
      <p:pic>
        <p:nvPicPr>
          <p:cNvPr id="7" name="Рисунок 6" descr="Пакеты_40х33330.jpg"/>
          <p:cNvPicPr>
            <a:picLocks noGrp="1" noChangeAspect="1"/>
          </p:cNvPicPr>
          <p:nvPr>
            <p:ph type="pic" sz="quarter" idx="15"/>
          </p:nvPr>
        </p:nvPicPr>
        <p:blipFill>
          <a:blip r:embed="rId3" cstate="print"/>
          <a:srcRect l="1760"/>
          <a:stretch>
            <a:fillRect/>
          </a:stretch>
        </p:blipFill>
        <p:spPr>
          <a:xfrm>
            <a:off x="449580" y="1655180"/>
            <a:ext cx="5332151" cy="3202052"/>
          </a:xfrm>
        </p:spPr>
      </p:pic>
      <p:sp>
        <p:nvSpPr>
          <p:cNvPr id="5" name="직사각형 4">
            <a:extLst>
              <a:ext uri="{FF2B5EF4-FFF2-40B4-BE49-F238E27FC236}">
                <a16:creationId xmlns:a16="http://schemas.microsoft.com/office/drawing/2014/main" xmlns="" id="{D7E27624-FC76-4A7B-AE15-75DFC405B20F}"/>
              </a:ext>
            </a:extLst>
          </p:cNvPr>
          <p:cNvSpPr/>
          <p:nvPr/>
        </p:nvSpPr>
        <p:spPr>
          <a:xfrm>
            <a:off x="5863381" y="1347580"/>
            <a:ext cx="4792021" cy="523220"/>
          </a:xfrm>
          <a:prstGeom prst="rect">
            <a:avLst/>
          </a:prstGeom>
        </p:spPr>
        <p:txBody>
          <a:bodyPr wrap="square" anchor="ctr" anchorCtr="0">
            <a:spAutoFit/>
          </a:bodyPr>
          <a:lstStyle/>
          <a:p>
            <a:r>
              <a:rPr lang="ru-RU" altLang="ko-KR" sz="2800" b="1" dirty="0" smtClean="0">
                <a:latin typeface="Arial Black" pitchFamily="34" charset="0"/>
                <a:cs typeface="Arial" pitchFamily="34" charset="0"/>
              </a:rPr>
              <a:t>Характеристики</a:t>
            </a:r>
            <a:endParaRPr lang="ko-KR" altLang="en-US" sz="2800" b="1" dirty="0">
              <a:latin typeface="Arial Black" pitchFamily="34" charset="0"/>
              <a:cs typeface="Arial" pitchFamily="34" charset="0"/>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5889666" y="1851737"/>
            <a:ext cx="5764915" cy="3170099"/>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2000" b="1" dirty="0" smtClean="0">
                <a:solidFill>
                  <a:schemeClr val="tx1"/>
                </a:solidFill>
                <a:latin typeface="Arial" pitchFamily="34" charset="0"/>
                <a:cs typeface="Arial" pitchFamily="34" charset="0"/>
              </a:rPr>
              <a:t>Тяговое усилие</a:t>
            </a:r>
            <a:r>
              <a:rPr lang="en-US" altLang="ko-KR" sz="2000" b="1" dirty="0" smtClean="0">
                <a:solidFill>
                  <a:schemeClr val="tx1"/>
                </a:solidFill>
                <a:latin typeface="Arial" pitchFamily="34" charset="0"/>
                <a:cs typeface="Arial" pitchFamily="34" charset="0"/>
              </a:rPr>
              <a:t> – </a:t>
            </a:r>
            <a:r>
              <a:rPr lang="ru-RU" altLang="ko-KR" sz="2000" b="1" dirty="0" smtClean="0">
                <a:solidFill>
                  <a:schemeClr val="tx1"/>
                </a:solidFill>
                <a:latin typeface="Arial" pitchFamily="34" charset="0"/>
                <a:cs typeface="Arial" pitchFamily="34" charset="0"/>
              </a:rPr>
              <a:t>36</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72т</a:t>
            </a:r>
          </a:p>
          <a:p>
            <a:r>
              <a:rPr lang="ru-RU" altLang="ko-KR" sz="2000" b="1" dirty="0" smtClean="0">
                <a:solidFill>
                  <a:schemeClr val="tx1"/>
                </a:solidFill>
                <a:latin typeface="Arial" pitchFamily="34" charset="0"/>
                <a:cs typeface="Arial" pitchFamily="34" charset="0"/>
              </a:rPr>
              <a:t>Двигатель – </a:t>
            </a:r>
            <a:r>
              <a:rPr lang="en-US" altLang="ko-KR" sz="2000" b="1" dirty="0" smtClean="0">
                <a:solidFill>
                  <a:schemeClr val="tx1"/>
                </a:solidFill>
                <a:latin typeface="Arial" pitchFamily="34" charset="0"/>
                <a:cs typeface="Arial" pitchFamily="34" charset="0"/>
              </a:rPr>
              <a:t>Cummins 1</a:t>
            </a:r>
            <a:r>
              <a:rPr lang="ru-RU" altLang="ko-KR" sz="2000" b="1" dirty="0" smtClean="0">
                <a:solidFill>
                  <a:schemeClr val="tx1"/>
                </a:solidFill>
                <a:latin typeface="Arial" pitchFamily="34" charset="0"/>
                <a:cs typeface="Arial" pitchFamily="34" charset="0"/>
              </a:rPr>
              <a:t>79кВт</a:t>
            </a:r>
          </a:p>
          <a:p>
            <a:r>
              <a:rPr lang="ru-RU" altLang="ko-KR" sz="2000" b="1" dirty="0" smtClean="0">
                <a:solidFill>
                  <a:schemeClr val="tx1"/>
                </a:solidFill>
                <a:latin typeface="Arial" pitchFamily="34" charset="0"/>
                <a:cs typeface="Arial" pitchFamily="34" charset="0"/>
              </a:rPr>
              <a:t>Крутящий момент – 15000</a:t>
            </a:r>
            <a:r>
              <a:rPr lang="en-US" altLang="ko-KR" sz="2000" b="1" dirty="0" smtClean="0">
                <a:solidFill>
                  <a:schemeClr val="tx1"/>
                </a:solidFill>
                <a:latin typeface="Arial" pitchFamily="34" charset="0"/>
                <a:cs typeface="Arial" pitchFamily="34" charset="0"/>
              </a:rPr>
              <a:t>/2</a:t>
            </a:r>
            <a:r>
              <a:rPr lang="ru-RU" altLang="ko-KR" sz="2000" b="1" dirty="0" smtClean="0">
                <a:solidFill>
                  <a:schemeClr val="tx1"/>
                </a:solidFill>
                <a:latin typeface="Arial" pitchFamily="34" charset="0"/>
                <a:cs typeface="Arial" pitchFamily="34" charset="0"/>
              </a:rPr>
              <a:t>7</a:t>
            </a:r>
            <a:r>
              <a:rPr lang="en-US" altLang="ko-KR" sz="2000" b="1" dirty="0" smtClean="0">
                <a:solidFill>
                  <a:schemeClr val="tx1"/>
                </a:solidFill>
                <a:latin typeface="Arial" pitchFamily="34" charset="0"/>
                <a:cs typeface="Arial" pitchFamily="34" charset="0"/>
              </a:rPr>
              <a:t>00</a:t>
            </a:r>
            <a:r>
              <a:rPr lang="ru-RU" altLang="ko-KR" sz="2000" b="1" dirty="0" smtClean="0">
                <a:solidFill>
                  <a:schemeClr val="tx1"/>
                </a:solidFill>
                <a:latin typeface="Arial" pitchFamily="34" charset="0"/>
                <a:cs typeface="Arial" pitchFamily="34" charset="0"/>
              </a:rPr>
              <a:t>Нм</a:t>
            </a:r>
          </a:p>
          <a:p>
            <a:r>
              <a:rPr lang="ru-RU" altLang="ko-KR" sz="2000" b="1" dirty="0" smtClean="0">
                <a:solidFill>
                  <a:schemeClr val="tx1"/>
                </a:solidFill>
                <a:latin typeface="Arial" pitchFamily="34" charset="0"/>
                <a:cs typeface="Arial" pitchFamily="34" charset="0"/>
              </a:rPr>
              <a:t>Скорость вращения – 190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195Об</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err="1" smtClean="0">
                <a:solidFill>
                  <a:schemeClr val="tx1"/>
                </a:solidFill>
                <a:latin typeface="Arial" pitchFamily="34" charset="0"/>
                <a:cs typeface="Arial" pitchFamily="34" charset="0"/>
              </a:rPr>
              <a:t>Бентонитовый</a:t>
            </a:r>
            <a:r>
              <a:rPr lang="ru-RU" altLang="ko-KR" sz="2000" b="1" dirty="0" smtClean="0">
                <a:solidFill>
                  <a:schemeClr val="tx1"/>
                </a:solidFill>
                <a:latin typeface="Arial" pitchFamily="34" charset="0"/>
                <a:cs typeface="Arial" pitchFamily="34" charset="0"/>
              </a:rPr>
              <a:t> насос – 650л</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smtClean="0">
                <a:solidFill>
                  <a:schemeClr val="tx1"/>
                </a:solidFill>
                <a:latin typeface="Arial" pitchFamily="34" charset="0"/>
                <a:cs typeface="Arial" pitchFamily="34" charset="0"/>
              </a:rPr>
              <a:t>Штанг в кассете – 18шт</a:t>
            </a:r>
          </a:p>
          <a:p>
            <a:r>
              <a:rPr lang="ru-RU" altLang="ko-KR" sz="2000" b="1" dirty="0" smtClean="0">
                <a:solidFill>
                  <a:schemeClr val="tx1"/>
                </a:solidFill>
                <a:latin typeface="Arial" pitchFamily="34" charset="0"/>
                <a:cs typeface="Arial" pitchFamily="34" charset="0"/>
              </a:rPr>
              <a:t>Угол входа – 3-18°</a:t>
            </a:r>
          </a:p>
          <a:p>
            <a:r>
              <a:rPr lang="ru-RU" altLang="ko-KR" sz="2000" b="1" dirty="0" smtClean="0">
                <a:solidFill>
                  <a:schemeClr val="tx1"/>
                </a:solidFill>
                <a:latin typeface="Arial" pitchFamily="34" charset="0"/>
                <a:cs typeface="Arial" pitchFamily="34" charset="0"/>
              </a:rPr>
              <a:t>Вес 17 750кг</a:t>
            </a:r>
          </a:p>
          <a:p>
            <a:r>
              <a:rPr lang="ru-RU" altLang="ko-KR" sz="2000" b="1" dirty="0" smtClean="0">
                <a:solidFill>
                  <a:schemeClr val="tx1"/>
                </a:solidFill>
                <a:latin typeface="Arial" pitchFamily="34" charset="0"/>
                <a:cs typeface="Arial" pitchFamily="34" charset="0"/>
              </a:rPr>
              <a:t>Габариты 9950х2300х2550мм</a:t>
            </a:r>
          </a:p>
          <a:p>
            <a:r>
              <a:rPr lang="ru-RU" altLang="ko-KR" sz="2000" b="1" dirty="0" smtClean="0">
                <a:solidFill>
                  <a:schemeClr val="tx1"/>
                </a:solidFill>
                <a:latin typeface="Arial" pitchFamily="34" charset="0"/>
                <a:cs typeface="Arial" pitchFamily="34" charset="0"/>
              </a:rPr>
              <a:t>Буровые штанги</a:t>
            </a:r>
            <a:r>
              <a:rPr lang="en-US" altLang="ko-KR" sz="2000" b="1" dirty="0" smtClean="0">
                <a:solidFill>
                  <a:schemeClr val="tx1"/>
                </a:solidFill>
                <a:latin typeface="Arial" pitchFamily="34" charset="0"/>
                <a:cs typeface="Arial" pitchFamily="34" charset="0"/>
              </a:rPr>
              <a:t> – </a:t>
            </a:r>
            <a:r>
              <a:rPr lang="ru-RU" altLang="ko-KR" sz="2000" b="1" dirty="0" smtClean="0">
                <a:solidFill>
                  <a:schemeClr val="tx1"/>
                </a:solidFill>
                <a:latin typeface="Arial" pitchFamily="34" charset="0"/>
                <a:cs typeface="Arial" pitchFamily="34" charset="0"/>
              </a:rPr>
              <a:t>50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89х3000мм</a:t>
            </a:r>
            <a:endParaRPr lang="en-US" altLang="ko-KR" sz="2000" b="1" dirty="0">
              <a:solidFill>
                <a:schemeClr val="tx1"/>
              </a:solidFill>
              <a:latin typeface="Arial" pitchFamily="34" charset="0"/>
              <a:cs typeface="Arial" pitchFamily="34" charset="0"/>
            </a:endParaRPr>
          </a:p>
        </p:txBody>
      </p:sp>
      <p:sp>
        <p:nvSpPr>
          <p:cNvPr id="8" name="Прямоугольник 7"/>
          <p:cNvSpPr/>
          <p:nvPr/>
        </p:nvSpPr>
        <p:spPr>
          <a:xfrm>
            <a:off x="3104316" y="5263634"/>
            <a:ext cx="5983369" cy="707886"/>
          </a:xfrm>
          <a:prstGeom prst="rect">
            <a:avLst/>
          </a:prstGeom>
        </p:spPr>
        <p:txBody>
          <a:bodyPr wrap="none">
            <a:spAutoFit/>
          </a:bodyPr>
          <a:lstStyle/>
          <a:p>
            <a:pPr algn="ctr"/>
            <a:r>
              <a:rPr lang="ru-RU" altLang="ko-KR" sz="2000" b="1" dirty="0" smtClean="0">
                <a:latin typeface="Arial" pitchFamily="34" charset="0"/>
                <a:cs typeface="Arial" pitchFamily="34" charset="0"/>
              </a:rPr>
              <a:t>Установка применяется для скальных </a:t>
            </a:r>
          </a:p>
          <a:p>
            <a:pPr algn="ctr"/>
            <a:r>
              <a:rPr lang="ru-RU" altLang="ko-KR" sz="2000" b="1" dirty="0" smtClean="0">
                <a:latin typeface="Arial" pitchFamily="34" charset="0"/>
                <a:cs typeface="Arial" pitchFamily="34" charset="0"/>
              </a:rPr>
              <a:t>проколов расширением диаметром до 700мм</a:t>
            </a:r>
          </a:p>
        </p:txBody>
      </p:sp>
      <p:pic>
        <p:nvPicPr>
          <p:cNvPr id="9" name="Picture 3" descr="C:\Users\Денис\Desktop\qrcode-2.png"/>
          <p:cNvPicPr>
            <a:picLocks noChangeAspect="1" noChangeArrowheads="1"/>
          </p:cNvPicPr>
          <p:nvPr/>
        </p:nvPicPr>
        <p:blipFill>
          <a:blip r:embed="rId4" cstate="print"/>
          <a:srcRect/>
          <a:stretch>
            <a:fillRect/>
          </a:stretch>
        </p:blipFill>
        <p:spPr bwMode="auto">
          <a:xfrm>
            <a:off x="9287718" y="3847907"/>
            <a:ext cx="3495555" cy="3495555"/>
          </a:xfrm>
          <a:prstGeom prst="rect">
            <a:avLst/>
          </a:prstGeom>
          <a:noFill/>
        </p:spPr>
      </p:pic>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800" b="0" dirty="0" smtClean="0">
                <a:solidFill>
                  <a:schemeClr val="bg1"/>
                </a:solidFill>
                <a:latin typeface="+mj-lt"/>
              </a:rPr>
              <a:t>DRILLTO ZT </a:t>
            </a:r>
            <a:r>
              <a:rPr lang="ru-RU" altLang="ko-KR" sz="2800" b="0" dirty="0" smtClean="0">
                <a:solidFill>
                  <a:schemeClr val="bg1"/>
                </a:solidFill>
                <a:latin typeface="+mj-lt"/>
              </a:rPr>
              <a:t>60</a:t>
            </a:r>
            <a:r>
              <a:rPr lang="en-US" altLang="ko-KR" sz="2800" b="0" dirty="0" smtClean="0">
                <a:solidFill>
                  <a:schemeClr val="bg1"/>
                </a:solidFill>
                <a:latin typeface="+mj-lt"/>
              </a:rPr>
              <a:t>/</a:t>
            </a:r>
            <a:r>
              <a:rPr lang="ru-RU" altLang="ko-KR" sz="2800" b="0" dirty="0" smtClean="0">
                <a:solidFill>
                  <a:schemeClr val="bg1"/>
                </a:solidFill>
                <a:latin typeface="+mj-lt"/>
              </a:rPr>
              <a:t>120</a:t>
            </a:r>
            <a:r>
              <a:rPr lang="en-US" altLang="ko-KR" sz="2800" b="0" dirty="0" smtClean="0">
                <a:solidFill>
                  <a:schemeClr val="bg1"/>
                </a:solidFill>
                <a:latin typeface="+mj-lt"/>
              </a:rPr>
              <a:t>AT</a:t>
            </a:r>
            <a:endParaRPr lang="ko-KR" altLang="en-US" sz="2800" b="0" dirty="0">
              <a:solidFill>
                <a:schemeClr val="bg1"/>
              </a:solidFill>
              <a:latin typeface="+mj-lt"/>
            </a:endParaRPr>
          </a:p>
        </p:txBody>
      </p:sp>
      <p:pic>
        <p:nvPicPr>
          <p:cNvPr id="7" name="Рисунок 6" descr="Пакеты_40х33330.jpg"/>
          <p:cNvPicPr>
            <a:picLocks noGrp="1" noChangeAspect="1"/>
          </p:cNvPicPr>
          <p:nvPr>
            <p:ph type="pic" sz="quarter" idx="15"/>
          </p:nvPr>
        </p:nvPicPr>
        <p:blipFill>
          <a:blip r:embed="rId3" cstate="print"/>
          <a:srcRect t="2787" b="4383"/>
          <a:stretch>
            <a:fillRect/>
          </a:stretch>
        </p:blipFill>
        <p:spPr>
          <a:xfrm>
            <a:off x="292338" y="1516284"/>
            <a:ext cx="5480977" cy="3530278"/>
          </a:xfrm>
        </p:spPr>
      </p:pic>
      <p:sp>
        <p:nvSpPr>
          <p:cNvPr id="5" name="직사각형 4">
            <a:extLst>
              <a:ext uri="{FF2B5EF4-FFF2-40B4-BE49-F238E27FC236}">
                <a16:creationId xmlns:a16="http://schemas.microsoft.com/office/drawing/2014/main" xmlns="" id="{D7E27624-FC76-4A7B-AE15-75DFC405B20F}"/>
              </a:ext>
            </a:extLst>
          </p:cNvPr>
          <p:cNvSpPr/>
          <p:nvPr/>
        </p:nvSpPr>
        <p:spPr>
          <a:xfrm>
            <a:off x="5828656" y="1347580"/>
            <a:ext cx="4792021" cy="523220"/>
          </a:xfrm>
          <a:prstGeom prst="rect">
            <a:avLst/>
          </a:prstGeom>
        </p:spPr>
        <p:txBody>
          <a:bodyPr wrap="square" anchor="ctr" anchorCtr="0">
            <a:spAutoFit/>
          </a:bodyPr>
          <a:lstStyle/>
          <a:p>
            <a:r>
              <a:rPr lang="ru-RU" altLang="ko-KR" sz="2800" b="1" dirty="0" smtClean="0">
                <a:latin typeface="Arial Black" pitchFamily="34" charset="0"/>
                <a:cs typeface="Arial" pitchFamily="34" charset="0"/>
              </a:rPr>
              <a:t>Характеристики</a:t>
            </a:r>
            <a:endParaRPr lang="ko-KR" altLang="en-US" sz="2800" b="1" dirty="0">
              <a:latin typeface="Arial Black" pitchFamily="34" charset="0"/>
              <a:cs typeface="Arial" pitchFamily="34" charset="0"/>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5854941" y="1851737"/>
            <a:ext cx="5764915" cy="2862322"/>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2000" b="1" dirty="0" smtClean="0">
                <a:solidFill>
                  <a:schemeClr val="tx1"/>
                </a:solidFill>
                <a:latin typeface="Arial" pitchFamily="34" charset="0"/>
                <a:cs typeface="Arial" pitchFamily="34" charset="0"/>
              </a:rPr>
              <a:t>Тяговое усилие</a:t>
            </a:r>
            <a:r>
              <a:rPr lang="en-US" altLang="ko-KR" sz="2000" b="1" dirty="0" smtClean="0">
                <a:solidFill>
                  <a:schemeClr val="tx1"/>
                </a:solidFill>
                <a:latin typeface="Arial" pitchFamily="34" charset="0"/>
                <a:cs typeface="Arial" pitchFamily="34" charset="0"/>
              </a:rPr>
              <a:t> – </a:t>
            </a:r>
            <a:r>
              <a:rPr lang="ru-RU" altLang="ko-KR" sz="2000" b="1" dirty="0" smtClean="0">
                <a:solidFill>
                  <a:schemeClr val="tx1"/>
                </a:solidFill>
                <a:latin typeface="Arial" pitchFamily="34" charset="0"/>
                <a:cs typeface="Arial" pitchFamily="34" charset="0"/>
              </a:rPr>
              <a:t>60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120т</a:t>
            </a:r>
          </a:p>
          <a:p>
            <a:r>
              <a:rPr lang="ru-RU" altLang="ko-KR" sz="2000" b="1" dirty="0" smtClean="0">
                <a:solidFill>
                  <a:schemeClr val="tx1"/>
                </a:solidFill>
                <a:latin typeface="Arial" pitchFamily="34" charset="0"/>
                <a:cs typeface="Arial" pitchFamily="34" charset="0"/>
              </a:rPr>
              <a:t>Двигатель – </a:t>
            </a:r>
            <a:r>
              <a:rPr lang="en-US" altLang="ko-KR" sz="2000" b="1" dirty="0" smtClean="0">
                <a:solidFill>
                  <a:schemeClr val="tx1"/>
                </a:solidFill>
                <a:latin typeface="Arial" pitchFamily="34" charset="0"/>
                <a:cs typeface="Arial" pitchFamily="34" charset="0"/>
              </a:rPr>
              <a:t>Cummins </a:t>
            </a:r>
            <a:r>
              <a:rPr lang="ru-RU" altLang="ko-KR" sz="2000" b="1" dirty="0" smtClean="0">
                <a:solidFill>
                  <a:schemeClr val="tx1"/>
                </a:solidFill>
                <a:latin typeface="Arial" pitchFamily="34" charset="0"/>
                <a:cs typeface="Arial" pitchFamily="34" charset="0"/>
              </a:rPr>
              <a:t>264кВт</a:t>
            </a:r>
          </a:p>
          <a:p>
            <a:r>
              <a:rPr lang="ru-RU" altLang="ko-KR" sz="2000" b="1" dirty="0" smtClean="0">
                <a:solidFill>
                  <a:schemeClr val="tx1"/>
                </a:solidFill>
                <a:latin typeface="Arial" pitchFamily="34" charset="0"/>
                <a:cs typeface="Arial" pitchFamily="34" charset="0"/>
              </a:rPr>
              <a:t>Крутящий момент – </a:t>
            </a:r>
            <a:r>
              <a:rPr lang="en-US" altLang="ko-KR" sz="2000" b="1" dirty="0" smtClean="0">
                <a:solidFill>
                  <a:schemeClr val="tx1"/>
                </a:solidFill>
                <a:latin typeface="Arial" pitchFamily="34" charset="0"/>
                <a:cs typeface="Arial" pitchFamily="34" charset="0"/>
              </a:rPr>
              <a:t>22</a:t>
            </a:r>
            <a:r>
              <a:rPr lang="ru-RU" altLang="ko-KR" sz="2000" b="1" dirty="0" smtClean="0">
                <a:solidFill>
                  <a:schemeClr val="tx1"/>
                </a:solidFill>
                <a:latin typeface="Arial" pitchFamily="34" charset="0"/>
                <a:cs typeface="Arial" pitchFamily="34" charset="0"/>
              </a:rPr>
              <a:t>000</a:t>
            </a:r>
            <a:r>
              <a:rPr lang="en-US" altLang="ko-KR" sz="2000" b="1" dirty="0" smtClean="0">
                <a:solidFill>
                  <a:schemeClr val="tx1"/>
                </a:solidFill>
                <a:latin typeface="Arial" pitchFamily="34" charset="0"/>
                <a:cs typeface="Arial" pitchFamily="34" charset="0"/>
              </a:rPr>
              <a:t>/4500</a:t>
            </a:r>
            <a:r>
              <a:rPr lang="ru-RU" altLang="ko-KR" sz="2000" b="1" dirty="0" smtClean="0">
                <a:solidFill>
                  <a:schemeClr val="tx1"/>
                </a:solidFill>
                <a:latin typeface="Arial" pitchFamily="34" charset="0"/>
                <a:cs typeface="Arial" pitchFamily="34" charset="0"/>
              </a:rPr>
              <a:t>Нм</a:t>
            </a:r>
          </a:p>
          <a:p>
            <a:r>
              <a:rPr lang="ru-RU" altLang="ko-KR" sz="2000" b="1" dirty="0" smtClean="0">
                <a:solidFill>
                  <a:schemeClr val="tx1"/>
                </a:solidFill>
                <a:latin typeface="Arial" pitchFamily="34" charset="0"/>
                <a:cs typeface="Arial" pitchFamily="34" charset="0"/>
              </a:rPr>
              <a:t>Скорость вращения – </a:t>
            </a:r>
            <a:r>
              <a:rPr lang="en-US" altLang="ko-KR" sz="2000" b="1" dirty="0" smtClean="0">
                <a:solidFill>
                  <a:schemeClr val="tx1"/>
                </a:solidFill>
                <a:latin typeface="Arial" pitchFamily="34" charset="0"/>
                <a:cs typeface="Arial" pitchFamily="34" charset="0"/>
              </a:rPr>
              <a:t>100/150</a:t>
            </a:r>
            <a:r>
              <a:rPr lang="ru-RU" altLang="ko-KR" sz="2000" b="1" dirty="0" smtClean="0">
                <a:solidFill>
                  <a:schemeClr val="tx1"/>
                </a:solidFill>
                <a:latin typeface="Arial" pitchFamily="34" charset="0"/>
                <a:cs typeface="Arial" pitchFamily="34" charset="0"/>
              </a:rPr>
              <a:t>Об</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err="1" smtClean="0">
                <a:solidFill>
                  <a:schemeClr val="tx1"/>
                </a:solidFill>
                <a:latin typeface="Arial" pitchFamily="34" charset="0"/>
                <a:cs typeface="Arial" pitchFamily="34" charset="0"/>
              </a:rPr>
              <a:t>Бентонитовый</a:t>
            </a:r>
            <a:r>
              <a:rPr lang="ru-RU" altLang="ko-KR" sz="2000" b="1" dirty="0" smtClean="0">
                <a:solidFill>
                  <a:schemeClr val="tx1"/>
                </a:solidFill>
                <a:latin typeface="Arial" pitchFamily="34" charset="0"/>
                <a:cs typeface="Arial" pitchFamily="34" charset="0"/>
              </a:rPr>
              <a:t> насос – </a:t>
            </a:r>
            <a:r>
              <a:rPr lang="en-US" altLang="ko-KR" sz="2000" b="1" dirty="0" smtClean="0">
                <a:solidFill>
                  <a:schemeClr val="tx1"/>
                </a:solidFill>
                <a:latin typeface="Arial" pitchFamily="34" charset="0"/>
                <a:cs typeface="Arial" pitchFamily="34" charset="0"/>
              </a:rPr>
              <a:t>760</a:t>
            </a:r>
            <a:r>
              <a:rPr lang="ru-RU" altLang="ko-KR" sz="2000" b="1" dirty="0" smtClean="0">
                <a:solidFill>
                  <a:schemeClr val="tx1"/>
                </a:solidFill>
                <a:latin typeface="Arial" pitchFamily="34" charset="0"/>
                <a:cs typeface="Arial" pitchFamily="34" charset="0"/>
              </a:rPr>
              <a:t>л</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smtClean="0">
                <a:solidFill>
                  <a:schemeClr val="tx1"/>
                </a:solidFill>
                <a:latin typeface="Arial" pitchFamily="34" charset="0"/>
                <a:cs typeface="Arial" pitchFamily="34" charset="0"/>
              </a:rPr>
              <a:t>Угол входа – </a:t>
            </a:r>
            <a:r>
              <a:rPr lang="en-US" altLang="ko-KR" sz="2000" b="1" dirty="0" smtClean="0">
                <a:solidFill>
                  <a:schemeClr val="tx1"/>
                </a:solidFill>
                <a:latin typeface="Arial" pitchFamily="34" charset="0"/>
                <a:cs typeface="Arial" pitchFamily="34" charset="0"/>
              </a:rPr>
              <a:t>12</a:t>
            </a:r>
            <a:r>
              <a:rPr lang="ru-RU" altLang="ko-KR" sz="2000" b="1" dirty="0" smtClean="0">
                <a:solidFill>
                  <a:schemeClr val="tx1"/>
                </a:solidFill>
                <a:latin typeface="Arial" pitchFamily="34" charset="0"/>
                <a:cs typeface="Arial" pitchFamily="34" charset="0"/>
              </a:rPr>
              <a:t>-</a:t>
            </a:r>
            <a:r>
              <a:rPr lang="en-US" altLang="ko-KR" sz="2000" b="1" dirty="0" smtClean="0">
                <a:solidFill>
                  <a:schemeClr val="tx1"/>
                </a:solidFill>
                <a:latin typeface="Arial" pitchFamily="34" charset="0"/>
                <a:cs typeface="Arial" pitchFamily="34" charset="0"/>
              </a:rPr>
              <a:t>20</a:t>
            </a:r>
            <a:r>
              <a:rPr lang="ru-RU" altLang="ko-KR" sz="2000" b="1" dirty="0" smtClean="0">
                <a:solidFill>
                  <a:schemeClr val="tx1"/>
                </a:solidFill>
                <a:latin typeface="Arial" pitchFamily="34" charset="0"/>
                <a:cs typeface="Arial" pitchFamily="34" charset="0"/>
              </a:rPr>
              <a:t>°</a:t>
            </a:r>
          </a:p>
          <a:p>
            <a:r>
              <a:rPr lang="ru-RU" altLang="ko-KR" sz="2000" b="1" dirty="0" smtClean="0">
                <a:solidFill>
                  <a:schemeClr val="tx1"/>
                </a:solidFill>
                <a:latin typeface="Arial" pitchFamily="34" charset="0"/>
                <a:cs typeface="Arial" pitchFamily="34" charset="0"/>
              </a:rPr>
              <a:t>Вес </a:t>
            </a:r>
            <a:r>
              <a:rPr lang="en-US" altLang="ko-KR" sz="2000" b="1" dirty="0" smtClean="0">
                <a:solidFill>
                  <a:schemeClr val="tx1"/>
                </a:solidFill>
                <a:latin typeface="Arial" pitchFamily="34" charset="0"/>
                <a:cs typeface="Arial" pitchFamily="34" charset="0"/>
              </a:rPr>
              <a:t>24 500</a:t>
            </a:r>
            <a:r>
              <a:rPr lang="ru-RU" altLang="ko-KR" sz="2000" b="1" dirty="0" smtClean="0">
                <a:solidFill>
                  <a:schemeClr val="tx1"/>
                </a:solidFill>
                <a:latin typeface="Arial" pitchFamily="34" charset="0"/>
                <a:cs typeface="Arial" pitchFamily="34" charset="0"/>
              </a:rPr>
              <a:t>кг</a:t>
            </a:r>
          </a:p>
          <a:p>
            <a:r>
              <a:rPr lang="ru-RU" altLang="ko-KR" sz="2000" b="1" dirty="0" smtClean="0">
                <a:solidFill>
                  <a:schemeClr val="tx1"/>
                </a:solidFill>
                <a:latin typeface="Arial" pitchFamily="34" charset="0"/>
                <a:cs typeface="Arial" pitchFamily="34" charset="0"/>
              </a:rPr>
              <a:t>Габариты </a:t>
            </a:r>
            <a:r>
              <a:rPr lang="en-US" altLang="ko-KR" sz="2000" b="1" dirty="0" smtClean="0">
                <a:solidFill>
                  <a:schemeClr val="tx1"/>
                </a:solidFill>
                <a:latin typeface="Arial" pitchFamily="34" charset="0"/>
                <a:cs typeface="Arial" pitchFamily="34" charset="0"/>
              </a:rPr>
              <a:t>11800</a:t>
            </a:r>
            <a:r>
              <a:rPr lang="ru-RU" altLang="ko-KR" sz="2000" b="1" dirty="0" smtClean="0">
                <a:solidFill>
                  <a:schemeClr val="tx1"/>
                </a:solidFill>
                <a:latin typeface="Arial" pitchFamily="34" charset="0"/>
                <a:cs typeface="Arial" pitchFamily="34" charset="0"/>
              </a:rPr>
              <a:t>х2</a:t>
            </a:r>
            <a:r>
              <a:rPr lang="en-US" altLang="ko-KR" sz="2000" b="1" dirty="0" smtClean="0">
                <a:solidFill>
                  <a:schemeClr val="tx1"/>
                </a:solidFill>
                <a:latin typeface="Arial" pitchFamily="34" charset="0"/>
                <a:cs typeface="Arial" pitchFamily="34" charset="0"/>
              </a:rPr>
              <a:t>28</a:t>
            </a:r>
            <a:r>
              <a:rPr lang="ru-RU" altLang="ko-KR" sz="2000" b="1" dirty="0" smtClean="0">
                <a:solidFill>
                  <a:schemeClr val="tx1"/>
                </a:solidFill>
                <a:latin typeface="Arial" pitchFamily="34" charset="0"/>
                <a:cs typeface="Arial" pitchFamily="34" charset="0"/>
              </a:rPr>
              <a:t>0х2550мм</a:t>
            </a:r>
          </a:p>
          <a:p>
            <a:r>
              <a:rPr lang="ru-RU" altLang="ko-KR" sz="2000" b="1" dirty="0" smtClean="0">
                <a:solidFill>
                  <a:schemeClr val="tx1"/>
                </a:solidFill>
                <a:latin typeface="Arial" pitchFamily="34" charset="0"/>
                <a:cs typeface="Arial" pitchFamily="34" charset="0"/>
              </a:rPr>
              <a:t>Буровые штанги</a:t>
            </a:r>
            <a:r>
              <a:rPr lang="en-US" altLang="ko-KR" sz="2000" b="1" dirty="0" smtClean="0">
                <a:solidFill>
                  <a:schemeClr val="tx1"/>
                </a:solidFill>
                <a:latin typeface="Arial" pitchFamily="34" charset="0"/>
                <a:cs typeface="Arial" pitchFamily="34" charset="0"/>
              </a:rPr>
              <a:t> – 60/102</a:t>
            </a:r>
            <a:r>
              <a:rPr lang="ru-RU" altLang="ko-KR" sz="2000" b="1" dirty="0" err="1" smtClean="0">
                <a:solidFill>
                  <a:schemeClr val="tx1"/>
                </a:solidFill>
                <a:latin typeface="Arial" pitchFamily="34" charset="0"/>
                <a:cs typeface="Arial" pitchFamily="34" charset="0"/>
              </a:rPr>
              <a:t>х</a:t>
            </a:r>
            <a:r>
              <a:rPr lang="en-US" altLang="ko-KR" sz="2000" b="1" dirty="0" smtClean="0">
                <a:solidFill>
                  <a:schemeClr val="tx1"/>
                </a:solidFill>
                <a:latin typeface="Arial" pitchFamily="34" charset="0"/>
                <a:cs typeface="Arial" pitchFamily="34" charset="0"/>
              </a:rPr>
              <a:t>4</a:t>
            </a:r>
            <a:r>
              <a:rPr lang="ru-RU" altLang="ko-KR" sz="2000" b="1" dirty="0" smtClean="0">
                <a:solidFill>
                  <a:schemeClr val="tx1"/>
                </a:solidFill>
                <a:latin typeface="Arial" pitchFamily="34" charset="0"/>
                <a:cs typeface="Arial" pitchFamily="34" charset="0"/>
              </a:rPr>
              <a:t>000мм</a:t>
            </a:r>
            <a:endParaRPr lang="en-US" altLang="ko-KR" sz="2000" b="1" dirty="0">
              <a:solidFill>
                <a:schemeClr val="tx1"/>
              </a:solidFill>
              <a:latin typeface="Arial" pitchFamily="34" charset="0"/>
              <a:cs typeface="Arial" pitchFamily="34" charset="0"/>
            </a:endParaRPr>
          </a:p>
        </p:txBody>
      </p:sp>
      <p:sp>
        <p:nvSpPr>
          <p:cNvPr id="8" name="Прямоугольник 7"/>
          <p:cNvSpPr/>
          <p:nvPr/>
        </p:nvSpPr>
        <p:spPr>
          <a:xfrm>
            <a:off x="3032983" y="5263634"/>
            <a:ext cx="6126036" cy="707886"/>
          </a:xfrm>
          <a:prstGeom prst="rect">
            <a:avLst/>
          </a:prstGeom>
        </p:spPr>
        <p:txBody>
          <a:bodyPr wrap="none">
            <a:spAutoFit/>
          </a:bodyPr>
          <a:lstStyle/>
          <a:p>
            <a:pPr algn="ctr"/>
            <a:r>
              <a:rPr lang="ru-RU" altLang="ko-KR" sz="2000" b="1" dirty="0" smtClean="0">
                <a:latin typeface="Arial" pitchFamily="34" charset="0"/>
                <a:cs typeface="Arial" pitchFamily="34" charset="0"/>
              </a:rPr>
              <a:t>Установка применяется для скальных </a:t>
            </a:r>
          </a:p>
          <a:p>
            <a:pPr algn="ctr"/>
            <a:r>
              <a:rPr lang="ru-RU" altLang="ko-KR" sz="2000" b="1" dirty="0" smtClean="0">
                <a:latin typeface="Arial" pitchFamily="34" charset="0"/>
                <a:cs typeface="Arial" pitchFamily="34" charset="0"/>
              </a:rPr>
              <a:t>проколов расширением диаметром до 1000мм</a:t>
            </a:r>
          </a:p>
        </p:txBody>
      </p:sp>
      <p:pic>
        <p:nvPicPr>
          <p:cNvPr id="9" name="Picture 3" descr="C:\Users\Денис\Desktop\qrcode-2.png"/>
          <p:cNvPicPr>
            <a:picLocks noChangeAspect="1" noChangeArrowheads="1"/>
          </p:cNvPicPr>
          <p:nvPr/>
        </p:nvPicPr>
        <p:blipFill>
          <a:blip r:embed="rId4" cstate="print"/>
          <a:srcRect/>
          <a:stretch>
            <a:fillRect/>
          </a:stretch>
        </p:blipFill>
        <p:spPr bwMode="auto">
          <a:xfrm>
            <a:off x="9287718" y="3847907"/>
            <a:ext cx="3495555" cy="3495555"/>
          </a:xfrm>
          <a:prstGeom prst="rect">
            <a:avLst/>
          </a:prstGeom>
          <a:noFill/>
        </p:spPr>
      </p:pic>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800" b="0" dirty="0" smtClean="0">
                <a:solidFill>
                  <a:schemeClr val="bg1"/>
                </a:solidFill>
                <a:latin typeface="+mj-lt"/>
              </a:rPr>
              <a:t>DRILLTO ZT </a:t>
            </a:r>
            <a:r>
              <a:rPr lang="ru-RU" altLang="ko-KR" sz="2800" b="0" dirty="0" smtClean="0">
                <a:solidFill>
                  <a:schemeClr val="bg1"/>
                </a:solidFill>
                <a:latin typeface="+mj-lt"/>
              </a:rPr>
              <a:t>80</a:t>
            </a:r>
            <a:r>
              <a:rPr lang="en-US" altLang="ko-KR" sz="2800" b="0" dirty="0" smtClean="0">
                <a:solidFill>
                  <a:schemeClr val="bg1"/>
                </a:solidFill>
                <a:latin typeface="+mj-lt"/>
              </a:rPr>
              <a:t>/</a:t>
            </a:r>
            <a:r>
              <a:rPr lang="ru-RU" altLang="ko-KR" sz="2800" b="0" dirty="0" smtClean="0">
                <a:solidFill>
                  <a:schemeClr val="bg1"/>
                </a:solidFill>
                <a:latin typeface="+mj-lt"/>
              </a:rPr>
              <a:t>160</a:t>
            </a:r>
            <a:r>
              <a:rPr lang="en-US" altLang="ko-KR" sz="2800" b="0" dirty="0" smtClean="0">
                <a:solidFill>
                  <a:schemeClr val="bg1"/>
                </a:solidFill>
                <a:latin typeface="+mj-lt"/>
              </a:rPr>
              <a:t>AT</a:t>
            </a:r>
            <a:endParaRPr lang="ko-KR" altLang="en-US" sz="2800" b="0" dirty="0">
              <a:solidFill>
                <a:schemeClr val="bg1"/>
              </a:solidFill>
              <a:latin typeface="+mj-lt"/>
            </a:endParaRPr>
          </a:p>
        </p:txBody>
      </p:sp>
      <p:pic>
        <p:nvPicPr>
          <p:cNvPr id="7" name="Рисунок 6" descr="Пакеты_40х33330.jpg"/>
          <p:cNvPicPr>
            <a:picLocks noGrp="1" noChangeAspect="1"/>
          </p:cNvPicPr>
          <p:nvPr>
            <p:ph type="pic" sz="quarter" idx="15"/>
          </p:nvPr>
        </p:nvPicPr>
        <p:blipFill>
          <a:blip r:embed="rId3" cstate="print"/>
          <a:stretch>
            <a:fillRect/>
          </a:stretch>
        </p:blipFill>
        <p:spPr>
          <a:xfrm>
            <a:off x="474562" y="1484388"/>
            <a:ext cx="5069712" cy="3517573"/>
          </a:xfrm>
        </p:spPr>
      </p:pic>
      <p:sp>
        <p:nvSpPr>
          <p:cNvPr id="5" name="직사각형 4">
            <a:extLst>
              <a:ext uri="{FF2B5EF4-FFF2-40B4-BE49-F238E27FC236}">
                <a16:creationId xmlns:a16="http://schemas.microsoft.com/office/drawing/2014/main" xmlns="" id="{D7E27624-FC76-4A7B-AE15-75DFC405B20F}"/>
              </a:ext>
            </a:extLst>
          </p:cNvPr>
          <p:cNvSpPr/>
          <p:nvPr/>
        </p:nvSpPr>
        <p:spPr>
          <a:xfrm>
            <a:off x="5759209" y="1382304"/>
            <a:ext cx="4792021" cy="523220"/>
          </a:xfrm>
          <a:prstGeom prst="rect">
            <a:avLst/>
          </a:prstGeom>
        </p:spPr>
        <p:txBody>
          <a:bodyPr wrap="square" anchor="ctr" anchorCtr="0">
            <a:spAutoFit/>
          </a:bodyPr>
          <a:lstStyle/>
          <a:p>
            <a:r>
              <a:rPr lang="ru-RU" altLang="ko-KR" sz="2800" b="1" dirty="0" smtClean="0">
                <a:latin typeface="Arial Black" pitchFamily="34" charset="0"/>
                <a:cs typeface="Arial" pitchFamily="34" charset="0"/>
              </a:rPr>
              <a:t>Характеристики</a:t>
            </a:r>
            <a:endParaRPr lang="ko-KR" altLang="en-US" sz="2800" b="1" dirty="0">
              <a:latin typeface="Arial Black" pitchFamily="34" charset="0"/>
              <a:cs typeface="Arial" pitchFamily="34" charset="0"/>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5785494" y="1886461"/>
            <a:ext cx="5764915" cy="2862322"/>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2000" b="1" dirty="0" smtClean="0">
                <a:solidFill>
                  <a:schemeClr val="tx1"/>
                </a:solidFill>
                <a:latin typeface="Arial" pitchFamily="34" charset="0"/>
                <a:cs typeface="Arial" pitchFamily="34" charset="0"/>
              </a:rPr>
              <a:t>Тяговое усилие</a:t>
            </a:r>
            <a:r>
              <a:rPr lang="en-US" altLang="ko-KR" sz="2000" b="1" dirty="0" smtClean="0">
                <a:solidFill>
                  <a:schemeClr val="tx1"/>
                </a:solidFill>
                <a:latin typeface="Arial" pitchFamily="34" charset="0"/>
                <a:cs typeface="Arial" pitchFamily="34" charset="0"/>
              </a:rPr>
              <a:t> – </a:t>
            </a:r>
            <a:r>
              <a:rPr lang="ru-RU" altLang="ko-KR" sz="2000" b="1" dirty="0" smtClean="0">
                <a:solidFill>
                  <a:schemeClr val="tx1"/>
                </a:solidFill>
                <a:latin typeface="Arial" pitchFamily="34" charset="0"/>
                <a:cs typeface="Arial" pitchFamily="34" charset="0"/>
              </a:rPr>
              <a:t>80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160т</a:t>
            </a:r>
          </a:p>
          <a:p>
            <a:r>
              <a:rPr lang="ru-RU" altLang="ko-KR" sz="2000" b="1" dirty="0" smtClean="0">
                <a:solidFill>
                  <a:schemeClr val="tx1"/>
                </a:solidFill>
                <a:latin typeface="Arial" pitchFamily="34" charset="0"/>
                <a:cs typeface="Arial" pitchFamily="34" charset="0"/>
              </a:rPr>
              <a:t>Двигатель – </a:t>
            </a:r>
            <a:r>
              <a:rPr lang="en-US" altLang="ko-KR" sz="2000" b="1" dirty="0" smtClean="0">
                <a:solidFill>
                  <a:schemeClr val="tx1"/>
                </a:solidFill>
                <a:latin typeface="Arial" pitchFamily="34" charset="0"/>
                <a:cs typeface="Arial" pitchFamily="34" charset="0"/>
              </a:rPr>
              <a:t>Cummins </a:t>
            </a:r>
            <a:r>
              <a:rPr lang="ru-RU" altLang="ko-KR" sz="2000" b="1" dirty="0" smtClean="0">
                <a:solidFill>
                  <a:schemeClr val="tx1"/>
                </a:solidFill>
                <a:latin typeface="Arial" pitchFamily="34" charset="0"/>
                <a:cs typeface="Arial" pitchFamily="34" charset="0"/>
              </a:rPr>
              <a:t>373кВт</a:t>
            </a:r>
          </a:p>
          <a:p>
            <a:r>
              <a:rPr lang="ru-RU" altLang="ko-KR" sz="2000" b="1" dirty="0" smtClean="0">
                <a:solidFill>
                  <a:schemeClr val="tx1"/>
                </a:solidFill>
                <a:latin typeface="Arial" pitchFamily="34" charset="0"/>
                <a:cs typeface="Arial" pitchFamily="34" charset="0"/>
              </a:rPr>
              <a:t>Крутящий момент – 31000</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60</a:t>
            </a:r>
            <a:r>
              <a:rPr lang="en-US" altLang="ko-KR" sz="2000" b="1" dirty="0" smtClean="0">
                <a:solidFill>
                  <a:schemeClr val="tx1"/>
                </a:solidFill>
                <a:latin typeface="Arial" pitchFamily="34" charset="0"/>
                <a:cs typeface="Arial" pitchFamily="34" charset="0"/>
              </a:rPr>
              <a:t>00</a:t>
            </a:r>
            <a:r>
              <a:rPr lang="ru-RU" altLang="ko-KR" sz="2000" b="1" dirty="0" smtClean="0">
                <a:solidFill>
                  <a:schemeClr val="tx1"/>
                </a:solidFill>
                <a:latin typeface="Arial" pitchFamily="34" charset="0"/>
                <a:cs typeface="Arial" pitchFamily="34" charset="0"/>
              </a:rPr>
              <a:t>Нм</a:t>
            </a:r>
          </a:p>
          <a:p>
            <a:r>
              <a:rPr lang="ru-RU" altLang="ko-KR" sz="2000" b="1" dirty="0" smtClean="0">
                <a:solidFill>
                  <a:schemeClr val="tx1"/>
                </a:solidFill>
                <a:latin typeface="Arial" pitchFamily="34" charset="0"/>
                <a:cs typeface="Arial" pitchFamily="34" charset="0"/>
              </a:rPr>
              <a:t>Скорость вращения – </a:t>
            </a:r>
            <a:r>
              <a:rPr lang="en-US" altLang="ko-KR" sz="2000" b="1" dirty="0" smtClean="0">
                <a:solidFill>
                  <a:schemeClr val="tx1"/>
                </a:solidFill>
                <a:latin typeface="Arial" pitchFamily="34" charset="0"/>
                <a:cs typeface="Arial" pitchFamily="34" charset="0"/>
              </a:rPr>
              <a:t>1</a:t>
            </a:r>
            <a:r>
              <a:rPr lang="ru-RU" altLang="ko-KR" sz="2000" b="1" dirty="0" smtClean="0">
                <a:solidFill>
                  <a:schemeClr val="tx1"/>
                </a:solidFill>
                <a:latin typeface="Arial" pitchFamily="34" charset="0"/>
                <a:cs typeface="Arial" pitchFamily="34" charset="0"/>
              </a:rPr>
              <a:t>18</a:t>
            </a:r>
            <a:r>
              <a:rPr lang="en-US" altLang="ko-KR" sz="2000" b="1" dirty="0" smtClean="0">
                <a:solidFill>
                  <a:schemeClr val="tx1"/>
                </a:solidFill>
                <a:latin typeface="Arial" pitchFamily="34" charset="0"/>
                <a:cs typeface="Arial" pitchFamily="34" charset="0"/>
              </a:rPr>
              <a:t>/150</a:t>
            </a:r>
            <a:r>
              <a:rPr lang="ru-RU" altLang="ko-KR" sz="2000" b="1" dirty="0" smtClean="0">
                <a:solidFill>
                  <a:schemeClr val="tx1"/>
                </a:solidFill>
                <a:latin typeface="Arial" pitchFamily="34" charset="0"/>
                <a:cs typeface="Arial" pitchFamily="34" charset="0"/>
              </a:rPr>
              <a:t>Об</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err="1" smtClean="0">
                <a:solidFill>
                  <a:schemeClr val="tx1"/>
                </a:solidFill>
                <a:latin typeface="Arial" pitchFamily="34" charset="0"/>
                <a:cs typeface="Arial" pitchFamily="34" charset="0"/>
              </a:rPr>
              <a:t>Бентонитовый</a:t>
            </a:r>
            <a:r>
              <a:rPr lang="ru-RU" altLang="ko-KR" sz="2000" b="1" dirty="0" smtClean="0">
                <a:solidFill>
                  <a:schemeClr val="tx1"/>
                </a:solidFill>
                <a:latin typeface="Arial" pitchFamily="34" charset="0"/>
                <a:cs typeface="Arial" pitchFamily="34" charset="0"/>
              </a:rPr>
              <a:t> насос – 100</a:t>
            </a:r>
            <a:r>
              <a:rPr lang="en-US" altLang="ko-KR" sz="2000" b="1" dirty="0" smtClean="0">
                <a:solidFill>
                  <a:schemeClr val="tx1"/>
                </a:solidFill>
                <a:latin typeface="Arial" pitchFamily="34" charset="0"/>
                <a:cs typeface="Arial" pitchFamily="34" charset="0"/>
              </a:rPr>
              <a:t>0</a:t>
            </a:r>
            <a:r>
              <a:rPr lang="ru-RU" altLang="ko-KR" sz="2000" b="1" dirty="0" smtClean="0">
                <a:solidFill>
                  <a:schemeClr val="tx1"/>
                </a:solidFill>
                <a:latin typeface="Arial" pitchFamily="34" charset="0"/>
                <a:cs typeface="Arial" pitchFamily="34" charset="0"/>
              </a:rPr>
              <a:t>л</a:t>
            </a:r>
            <a:r>
              <a:rPr lang="en-US" altLang="ko-KR" sz="2000" b="1" dirty="0" smtClean="0">
                <a:solidFill>
                  <a:schemeClr val="tx1"/>
                </a:solidFill>
                <a:latin typeface="Arial" pitchFamily="34" charset="0"/>
                <a:cs typeface="Arial" pitchFamily="34" charset="0"/>
              </a:rPr>
              <a:t>/</a:t>
            </a:r>
            <a:r>
              <a:rPr lang="ru-RU" altLang="ko-KR" sz="2000" b="1" dirty="0" smtClean="0">
                <a:solidFill>
                  <a:schemeClr val="tx1"/>
                </a:solidFill>
                <a:latin typeface="Arial" pitchFamily="34" charset="0"/>
                <a:cs typeface="Arial" pitchFamily="34" charset="0"/>
              </a:rPr>
              <a:t>мин</a:t>
            </a:r>
          </a:p>
          <a:p>
            <a:r>
              <a:rPr lang="ru-RU" altLang="ko-KR" sz="2000" b="1" dirty="0" smtClean="0">
                <a:solidFill>
                  <a:schemeClr val="tx1"/>
                </a:solidFill>
                <a:latin typeface="Arial" pitchFamily="34" charset="0"/>
                <a:cs typeface="Arial" pitchFamily="34" charset="0"/>
              </a:rPr>
              <a:t>Угол входа – </a:t>
            </a:r>
            <a:r>
              <a:rPr lang="en-US" altLang="ko-KR" sz="2000" b="1" dirty="0" smtClean="0">
                <a:solidFill>
                  <a:schemeClr val="tx1"/>
                </a:solidFill>
                <a:latin typeface="Arial" pitchFamily="34" charset="0"/>
                <a:cs typeface="Arial" pitchFamily="34" charset="0"/>
              </a:rPr>
              <a:t>12</a:t>
            </a:r>
            <a:r>
              <a:rPr lang="ru-RU" altLang="ko-KR" sz="2000" b="1" dirty="0" smtClean="0">
                <a:solidFill>
                  <a:schemeClr val="tx1"/>
                </a:solidFill>
                <a:latin typeface="Arial" pitchFamily="34" charset="0"/>
                <a:cs typeface="Arial" pitchFamily="34" charset="0"/>
              </a:rPr>
              <a:t>-18°</a:t>
            </a:r>
          </a:p>
          <a:p>
            <a:r>
              <a:rPr lang="ru-RU" altLang="ko-KR" sz="2000" b="1" dirty="0" smtClean="0">
                <a:solidFill>
                  <a:schemeClr val="tx1"/>
                </a:solidFill>
                <a:latin typeface="Arial" pitchFamily="34" charset="0"/>
                <a:cs typeface="Arial" pitchFamily="34" charset="0"/>
              </a:rPr>
              <a:t>Вес </a:t>
            </a:r>
            <a:r>
              <a:rPr lang="en-US" altLang="ko-KR" sz="2000" b="1" dirty="0" smtClean="0">
                <a:solidFill>
                  <a:schemeClr val="tx1"/>
                </a:solidFill>
                <a:latin typeface="Arial" pitchFamily="34" charset="0"/>
                <a:cs typeface="Arial" pitchFamily="34" charset="0"/>
              </a:rPr>
              <a:t>2</a:t>
            </a:r>
            <a:r>
              <a:rPr lang="ru-RU" altLang="ko-KR" sz="2000" b="1" dirty="0" smtClean="0">
                <a:solidFill>
                  <a:schemeClr val="tx1"/>
                </a:solidFill>
                <a:latin typeface="Arial" pitchFamily="34" charset="0"/>
                <a:cs typeface="Arial" pitchFamily="34" charset="0"/>
              </a:rPr>
              <a:t>7</a:t>
            </a:r>
            <a:r>
              <a:rPr lang="en-US" altLang="ko-KR" sz="2000" b="1" dirty="0" smtClean="0">
                <a:solidFill>
                  <a:schemeClr val="tx1"/>
                </a:solidFill>
                <a:latin typeface="Arial" pitchFamily="34" charset="0"/>
                <a:cs typeface="Arial" pitchFamily="34" charset="0"/>
              </a:rPr>
              <a:t> </a:t>
            </a:r>
            <a:r>
              <a:rPr lang="ru-RU" altLang="ko-KR" sz="2000" b="1" dirty="0" smtClean="0">
                <a:solidFill>
                  <a:schemeClr val="tx1"/>
                </a:solidFill>
                <a:latin typeface="Arial" pitchFamily="34" charset="0"/>
                <a:cs typeface="Arial" pitchFamily="34" charset="0"/>
              </a:rPr>
              <a:t>0</a:t>
            </a:r>
            <a:r>
              <a:rPr lang="en-US" altLang="ko-KR" sz="2000" b="1" dirty="0" smtClean="0">
                <a:solidFill>
                  <a:schemeClr val="tx1"/>
                </a:solidFill>
                <a:latin typeface="Arial" pitchFamily="34" charset="0"/>
                <a:cs typeface="Arial" pitchFamily="34" charset="0"/>
              </a:rPr>
              <a:t>00</a:t>
            </a:r>
            <a:r>
              <a:rPr lang="ru-RU" altLang="ko-KR" sz="2000" b="1" dirty="0" smtClean="0">
                <a:solidFill>
                  <a:schemeClr val="tx1"/>
                </a:solidFill>
                <a:latin typeface="Arial" pitchFamily="34" charset="0"/>
                <a:cs typeface="Arial" pitchFamily="34" charset="0"/>
              </a:rPr>
              <a:t>кг</a:t>
            </a:r>
          </a:p>
          <a:p>
            <a:r>
              <a:rPr lang="ru-RU" altLang="ko-KR" sz="2000" b="1" dirty="0" smtClean="0">
                <a:solidFill>
                  <a:schemeClr val="tx1"/>
                </a:solidFill>
                <a:latin typeface="Arial" pitchFamily="34" charset="0"/>
                <a:cs typeface="Arial" pitchFamily="34" charset="0"/>
              </a:rPr>
              <a:t>Габариты </a:t>
            </a:r>
            <a:r>
              <a:rPr lang="en-US" altLang="ko-KR" sz="2000" b="1" dirty="0" smtClean="0">
                <a:solidFill>
                  <a:schemeClr val="tx1"/>
                </a:solidFill>
                <a:latin typeface="Arial" pitchFamily="34" charset="0"/>
                <a:cs typeface="Arial" pitchFamily="34" charset="0"/>
              </a:rPr>
              <a:t>1</a:t>
            </a:r>
            <a:r>
              <a:rPr lang="ru-RU" altLang="ko-KR" sz="2000" b="1" dirty="0" smtClean="0">
                <a:solidFill>
                  <a:schemeClr val="tx1"/>
                </a:solidFill>
                <a:latin typeface="Arial" pitchFamily="34" charset="0"/>
                <a:cs typeface="Arial" pitchFamily="34" charset="0"/>
              </a:rPr>
              <a:t>23</a:t>
            </a:r>
            <a:r>
              <a:rPr lang="en-US" altLang="ko-KR" sz="2000" b="1" dirty="0" smtClean="0">
                <a:solidFill>
                  <a:schemeClr val="tx1"/>
                </a:solidFill>
                <a:latin typeface="Arial" pitchFamily="34" charset="0"/>
                <a:cs typeface="Arial" pitchFamily="34" charset="0"/>
              </a:rPr>
              <a:t>00</a:t>
            </a:r>
            <a:r>
              <a:rPr lang="ru-RU" altLang="ko-KR" sz="2000" b="1" dirty="0" smtClean="0">
                <a:solidFill>
                  <a:schemeClr val="tx1"/>
                </a:solidFill>
                <a:latin typeface="Arial" pitchFamily="34" charset="0"/>
                <a:cs typeface="Arial" pitchFamily="34" charset="0"/>
              </a:rPr>
              <a:t>х2500х2550мм</a:t>
            </a:r>
          </a:p>
          <a:p>
            <a:r>
              <a:rPr lang="ru-RU" altLang="ko-KR" sz="2000" b="1" dirty="0" smtClean="0">
                <a:solidFill>
                  <a:schemeClr val="tx1"/>
                </a:solidFill>
                <a:latin typeface="Arial" pitchFamily="34" charset="0"/>
                <a:cs typeface="Arial" pitchFamily="34" charset="0"/>
              </a:rPr>
              <a:t>Буровые штанги</a:t>
            </a:r>
            <a:r>
              <a:rPr lang="en-US" altLang="ko-KR" sz="2000" b="1" dirty="0" smtClean="0">
                <a:solidFill>
                  <a:schemeClr val="tx1"/>
                </a:solidFill>
                <a:latin typeface="Arial" pitchFamily="34" charset="0"/>
                <a:cs typeface="Arial" pitchFamily="34" charset="0"/>
              </a:rPr>
              <a:t> – 60/</a:t>
            </a:r>
            <a:r>
              <a:rPr lang="ru-RU" altLang="ko-KR" sz="2000" b="1" dirty="0" smtClean="0">
                <a:solidFill>
                  <a:schemeClr val="tx1"/>
                </a:solidFill>
                <a:latin typeface="Arial" pitchFamily="34" charset="0"/>
                <a:cs typeface="Arial" pitchFamily="34" charset="0"/>
              </a:rPr>
              <a:t>114х</a:t>
            </a:r>
            <a:r>
              <a:rPr lang="en-US" altLang="ko-KR" sz="2000" b="1" dirty="0" smtClean="0">
                <a:solidFill>
                  <a:schemeClr val="tx1"/>
                </a:solidFill>
                <a:latin typeface="Arial" pitchFamily="34" charset="0"/>
                <a:cs typeface="Arial" pitchFamily="34" charset="0"/>
              </a:rPr>
              <a:t>4</a:t>
            </a:r>
            <a:r>
              <a:rPr lang="ru-RU" altLang="ko-KR" sz="2000" b="1" dirty="0" smtClean="0">
                <a:solidFill>
                  <a:schemeClr val="tx1"/>
                </a:solidFill>
                <a:latin typeface="Arial" pitchFamily="34" charset="0"/>
                <a:cs typeface="Arial" pitchFamily="34" charset="0"/>
              </a:rPr>
              <a:t>500мм</a:t>
            </a:r>
            <a:endParaRPr lang="en-US" altLang="ko-KR" sz="2000" b="1" dirty="0">
              <a:solidFill>
                <a:schemeClr val="tx1"/>
              </a:solidFill>
              <a:latin typeface="Arial" pitchFamily="34" charset="0"/>
              <a:cs typeface="Arial" pitchFamily="34" charset="0"/>
            </a:endParaRPr>
          </a:p>
        </p:txBody>
      </p:sp>
      <p:sp>
        <p:nvSpPr>
          <p:cNvPr id="8" name="Прямоугольник 7"/>
          <p:cNvSpPr/>
          <p:nvPr/>
        </p:nvSpPr>
        <p:spPr>
          <a:xfrm>
            <a:off x="3032983" y="5263634"/>
            <a:ext cx="6126036" cy="707886"/>
          </a:xfrm>
          <a:prstGeom prst="rect">
            <a:avLst/>
          </a:prstGeom>
        </p:spPr>
        <p:txBody>
          <a:bodyPr wrap="none">
            <a:spAutoFit/>
          </a:bodyPr>
          <a:lstStyle/>
          <a:p>
            <a:pPr algn="ctr"/>
            <a:r>
              <a:rPr lang="ru-RU" altLang="ko-KR" sz="2000" b="1" dirty="0" smtClean="0">
                <a:latin typeface="Arial" pitchFamily="34" charset="0"/>
                <a:cs typeface="Arial" pitchFamily="34" charset="0"/>
              </a:rPr>
              <a:t>Установка применяется для скальных </a:t>
            </a:r>
          </a:p>
          <a:p>
            <a:pPr algn="ctr"/>
            <a:r>
              <a:rPr lang="ru-RU" altLang="ko-KR" sz="2000" b="1" dirty="0" smtClean="0">
                <a:latin typeface="Arial" pitchFamily="34" charset="0"/>
                <a:cs typeface="Arial" pitchFamily="34" charset="0"/>
              </a:rPr>
              <a:t>проколов расширением диаметром до 1400мм</a:t>
            </a:r>
          </a:p>
        </p:txBody>
      </p:sp>
      <p:pic>
        <p:nvPicPr>
          <p:cNvPr id="9" name="Picture 3" descr="C:\Users\Денис\Desktop\qrcode-2.png"/>
          <p:cNvPicPr>
            <a:picLocks noChangeAspect="1" noChangeArrowheads="1"/>
          </p:cNvPicPr>
          <p:nvPr/>
        </p:nvPicPr>
        <p:blipFill>
          <a:blip r:embed="rId4" cstate="print"/>
          <a:srcRect/>
          <a:stretch>
            <a:fillRect/>
          </a:stretch>
        </p:blipFill>
        <p:spPr bwMode="auto">
          <a:xfrm>
            <a:off x="9287718" y="3847907"/>
            <a:ext cx="3495555" cy="3495555"/>
          </a:xfrm>
          <a:prstGeom prst="rect">
            <a:avLst/>
          </a:prstGeom>
          <a:noFill/>
        </p:spPr>
      </p:pic>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1400175" y="625510"/>
            <a:ext cx="9677400"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БУРЕНИЕ СКАЛЬНЫМИ УСТАНОВКАМИ </a:t>
            </a:r>
            <a:r>
              <a:rPr lang="en-US" altLang="ko-KR" sz="2400" b="0" dirty="0" smtClean="0">
                <a:solidFill>
                  <a:schemeClr val="bg1"/>
                </a:solidFill>
              </a:rPr>
              <a:t>DRILLTO</a:t>
            </a:r>
            <a:endParaRPr lang="ko-KR" altLang="en-US" sz="2400" b="0" dirty="0">
              <a:solidFill>
                <a:schemeClr val="bg1"/>
              </a:solidFill>
            </a:endParaRPr>
          </a:p>
        </p:txBody>
      </p:sp>
      <p:pic>
        <p:nvPicPr>
          <p:cNvPr id="66" name="Рисунок 65" descr="1236.jpg"/>
          <p:cNvPicPr>
            <a:picLocks noGrp="1" noChangeAspect="1"/>
          </p:cNvPicPr>
          <p:nvPr>
            <p:ph type="pic" sz="quarter" idx="10"/>
          </p:nvPr>
        </p:nvPicPr>
        <p:blipFill>
          <a:blip r:embed="rId3" cstate="print"/>
          <a:stretch>
            <a:fillRect/>
          </a:stretch>
        </p:blipFill>
        <p:spPr>
          <a:xfrm>
            <a:off x="1415969" y="1376781"/>
            <a:ext cx="2253600" cy="2253600"/>
          </a:xfrm>
        </p:spPr>
      </p:pic>
      <p:pic>
        <p:nvPicPr>
          <p:cNvPr id="72" name="Рисунок 71" descr="1238.jpg"/>
          <p:cNvPicPr>
            <a:picLocks noGrp="1" noChangeAspect="1"/>
          </p:cNvPicPr>
          <p:nvPr>
            <p:ph type="pic" sz="quarter" idx="11"/>
          </p:nvPr>
        </p:nvPicPr>
        <p:blipFill>
          <a:blip r:embed="rId4" cstate="print"/>
          <a:srcRect/>
          <a:stretch>
            <a:fillRect/>
          </a:stretch>
        </p:blipFill>
        <p:spPr/>
      </p:pic>
      <p:pic>
        <p:nvPicPr>
          <p:cNvPr id="69" name="Рисунок 68" descr="1237.jpg"/>
          <p:cNvPicPr>
            <a:picLocks noGrp="1" noChangeAspect="1"/>
          </p:cNvPicPr>
          <p:nvPr>
            <p:ph type="pic" sz="quarter" idx="12"/>
          </p:nvPr>
        </p:nvPicPr>
        <p:blipFill>
          <a:blip r:embed="rId5" cstate="print"/>
          <a:stretch>
            <a:fillRect/>
          </a:stretch>
        </p:blipFill>
        <p:spPr>
          <a:xfrm>
            <a:off x="3886183" y="3847582"/>
            <a:ext cx="2253600" cy="2253600"/>
          </a:xfrm>
        </p:spPr>
      </p:pic>
      <p:pic>
        <p:nvPicPr>
          <p:cNvPr id="73" name="Рисунок 72" descr="1239.jpg"/>
          <p:cNvPicPr>
            <a:picLocks noGrp="1" noChangeAspect="1"/>
          </p:cNvPicPr>
          <p:nvPr>
            <p:ph type="pic" sz="quarter" idx="13"/>
          </p:nvPr>
        </p:nvPicPr>
        <p:blipFill>
          <a:blip r:embed="rId6" cstate="print"/>
          <a:stretch>
            <a:fillRect/>
          </a:stretch>
        </p:blipFill>
        <p:spPr>
          <a:xfrm>
            <a:off x="8827024" y="3847582"/>
            <a:ext cx="2253600" cy="2253600"/>
          </a:xfrm>
        </p:spPr>
      </p:pic>
      <p:sp>
        <p:nvSpPr>
          <p:cNvPr id="35" name="직사각형 34">
            <a:extLst>
              <a:ext uri="{FF2B5EF4-FFF2-40B4-BE49-F238E27FC236}">
                <a16:creationId xmlns:a16="http://schemas.microsoft.com/office/drawing/2014/main" xmlns="" id="{7937B68F-FC30-4618-8875-76EB8D172141}"/>
              </a:ext>
            </a:extLst>
          </p:cNvPr>
          <p:cNvSpPr/>
          <p:nvPr/>
        </p:nvSpPr>
        <p:spPr>
          <a:xfrm>
            <a:off x="3886594" y="1376781"/>
            <a:ext cx="2253187" cy="2253185"/>
          </a:xfrm>
          <a:prstGeom prst="rect">
            <a:avLst/>
          </a:prstGeom>
          <a:solidFill>
            <a:schemeClr val="bg2">
              <a:lumMod val="50000"/>
            </a:schemeClr>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46" name="직사각형 45">
            <a:extLst>
              <a:ext uri="{FF2B5EF4-FFF2-40B4-BE49-F238E27FC236}">
                <a16:creationId xmlns:a16="http://schemas.microsoft.com/office/drawing/2014/main" xmlns="" id="{57700E25-0874-4C2F-ADB2-DE7BD1CF3562}"/>
              </a:ext>
            </a:extLst>
          </p:cNvPr>
          <p:cNvSpPr/>
          <p:nvPr/>
        </p:nvSpPr>
        <p:spPr>
          <a:xfrm>
            <a:off x="8827436" y="1376781"/>
            <a:ext cx="2253187" cy="2253185"/>
          </a:xfrm>
          <a:prstGeom prst="rect">
            <a:avLst/>
          </a:prstGeom>
          <a:solidFill>
            <a:schemeClr val="bg2">
              <a:lumMod val="50000"/>
            </a:schemeClr>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53" name="직사각형 52">
            <a:extLst>
              <a:ext uri="{FF2B5EF4-FFF2-40B4-BE49-F238E27FC236}">
                <a16:creationId xmlns:a16="http://schemas.microsoft.com/office/drawing/2014/main" xmlns="" id="{B7D86E41-8C5F-41E6-AE88-35E9D13F573D}"/>
              </a:ext>
            </a:extLst>
          </p:cNvPr>
          <p:cNvSpPr/>
          <p:nvPr/>
        </p:nvSpPr>
        <p:spPr>
          <a:xfrm>
            <a:off x="1378072" y="3847996"/>
            <a:ext cx="2253187" cy="2253185"/>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a:solidFill>
                <a:schemeClr val="bg1"/>
              </a:solidFill>
              <a:latin typeface="+mj-lt"/>
            </a:endParaRPr>
          </a:p>
        </p:txBody>
      </p:sp>
      <p:sp>
        <p:nvSpPr>
          <p:cNvPr id="54" name="직사각형 53">
            <a:extLst>
              <a:ext uri="{FF2B5EF4-FFF2-40B4-BE49-F238E27FC236}">
                <a16:creationId xmlns:a16="http://schemas.microsoft.com/office/drawing/2014/main" xmlns="" id="{7A4C3D3C-DBA6-4E69-B5B7-97EEF8A9EEE9}"/>
              </a:ext>
            </a:extLst>
          </p:cNvPr>
          <p:cNvSpPr/>
          <p:nvPr/>
        </p:nvSpPr>
        <p:spPr>
          <a:xfrm>
            <a:off x="1416173" y="3943390"/>
            <a:ext cx="2253186" cy="646331"/>
          </a:xfrm>
          <a:prstGeom prst="rect">
            <a:avLst/>
          </a:prstGeom>
        </p:spPr>
        <p:txBody>
          <a:bodyPr wrap="square">
            <a:spAutoFit/>
          </a:bodyPr>
          <a:lstStyle/>
          <a:p>
            <a:pPr algn="ctr"/>
            <a:r>
              <a:rPr lang="ru-RU" altLang="ko-KR" dirty="0" smtClean="0">
                <a:solidFill>
                  <a:schemeClr val="bg1"/>
                </a:solidFill>
                <a:latin typeface="Arial Black" pitchFamily="34" charset="0"/>
              </a:rPr>
              <a:t>БУРЕНИЕ ПОД</a:t>
            </a:r>
          </a:p>
          <a:p>
            <a:pPr algn="ctr"/>
            <a:r>
              <a:rPr lang="ru-RU" altLang="ko-KR" dirty="0" smtClean="0">
                <a:solidFill>
                  <a:schemeClr val="bg1"/>
                </a:solidFill>
                <a:latin typeface="Arial Black" pitchFamily="34" charset="0"/>
              </a:rPr>
              <a:t>РЕКОЙ САРС</a:t>
            </a:r>
            <a:endParaRPr lang="ko-KR" altLang="en-US" dirty="0">
              <a:solidFill>
                <a:schemeClr val="bg1"/>
              </a:solidFill>
              <a:latin typeface="Arial Black" pitchFamily="34" charset="0"/>
            </a:endParaRPr>
          </a:p>
        </p:txBody>
      </p:sp>
      <p:sp>
        <p:nvSpPr>
          <p:cNvPr id="55" name="직사각형 54">
            <a:extLst>
              <a:ext uri="{FF2B5EF4-FFF2-40B4-BE49-F238E27FC236}">
                <a16:creationId xmlns:a16="http://schemas.microsoft.com/office/drawing/2014/main" xmlns="" id="{93E6613F-FDD8-4EAD-9528-EE9DE2704A5C}"/>
              </a:ext>
            </a:extLst>
          </p:cNvPr>
          <p:cNvSpPr/>
          <p:nvPr/>
        </p:nvSpPr>
        <p:spPr>
          <a:xfrm>
            <a:off x="1416173" y="4591502"/>
            <a:ext cx="2253187" cy="1477328"/>
          </a:xfrm>
          <a:prstGeom prst="rect">
            <a:avLst/>
          </a:prstGeom>
        </p:spPr>
        <p:txBody>
          <a:bodyPr wrap="square">
            <a:spAutoFit/>
          </a:bodyPr>
          <a:lstStyle/>
          <a:p>
            <a:pPr algn="ctr"/>
            <a:endParaRPr lang="ru-RU" altLang="ko-KR" sz="12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Длина 408м</a:t>
            </a:r>
          </a:p>
          <a:p>
            <a:pPr algn="ctr"/>
            <a:r>
              <a:rPr lang="ru-RU" altLang="ko-KR" sz="1300" b="1" dirty="0" smtClean="0">
                <a:solidFill>
                  <a:schemeClr val="bg1"/>
                </a:solidFill>
                <a:latin typeface="Arial" pitchFamily="34" charset="0"/>
                <a:cs typeface="Arial" pitchFamily="34" charset="0"/>
              </a:rPr>
              <a:t>перепад высоты 67м</a:t>
            </a:r>
          </a:p>
          <a:p>
            <a:pPr algn="ctr"/>
            <a:r>
              <a:rPr lang="ru-RU" altLang="ko-KR" sz="1300" b="1" dirty="0" smtClean="0">
                <a:solidFill>
                  <a:schemeClr val="bg1"/>
                </a:solidFill>
                <a:latin typeface="Arial" pitchFamily="34" charset="0"/>
                <a:cs typeface="Arial" pitchFamily="34" charset="0"/>
              </a:rPr>
              <a:t>Труба сталь 377мм</a:t>
            </a:r>
            <a:endParaRPr lang="en-US" altLang="ko-KR" sz="1300" b="1" dirty="0" smtClean="0">
              <a:solidFill>
                <a:schemeClr val="bg1"/>
              </a:solidFill>
              <a:latin typeface="Arial" pitchFamily="34" charset="0"/>
              <a:cs typeface="Arial" pitchFamily="34" charset="0"/>
            </a:endParaRPr>
          </a:p>
          <a:p>
            <a:pPr algn="ctr"/>
            <a:endParaRPr lang="ru-RU" altLang="ko-KR" sz="13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Установка</a:t>
            </a:r>
            <a:r>
              <a:rPr lang="en-US" altLang="ko-KR" sz="1300" b="1" dirty="0" smtClean="0">
                <a:solidFill>
                  <a:schemeClr val="bg1"/>
                </a:solidFill>
                <a:latin typeface="Arial" pitchFamily="34" charset="0"/>
                <a:cs typeface="Arial" pitchFamily="34" charset="0"/>
              </a:rPr>
              <a:t> ZT36/72AT</a:t>
            </a:r>
          </a:p>
          <a:p>
            <a:pPr algn="ctr"/>
            <a:r>
              <a:rPr lang="ru-RU" altLang="ko-KR" sz="1300" b="1" dirty="0" smtClean="0">
                <a:solidFill>
                  <a:schemeClr val="bg1"/>
                </a:solidFill>
                <a:latin typeface="Arial" pitchFamily="34" charset="0"/>
                <a:cs typeface="Arial" pitchFamily="34" charset="0"/>
              </a:rPr>
              <a:t>Бентонит Альбрехта </a:t>
            </a:r>
            <a:r>
              <a:rPr lang="en-US" altLang="ko-KR" sz="1300" b="1" dirty="0" smtClean="0">
                <a:solidFill>
                  <a:schemeClr val="bg1"/>
                </a:solidFill>
                <a:latin typeface="Arial" pitchFamily="34" charset="0"/>
                <a:cs typeface="Arial" pitchFamily="34" charset="0"/>
              </a:rPr>
              <a:t>MV</a:t>
            </a:r>
            <a:endParaRPr lang="ru-RU" altLang="ko-KR" sz="1300" b="1" dirty="0" smtClean="0">
              <a:solidFill>
                <a:schemeClr val="bg1"/>
              </a:solidFill>
              <a:latin typeface="Arial" pitchFamily="34" charset="0"/>
              <a:cs typeface="Arial" pitchFamily="34" charset="0"/>
            </a:endParaRPr>
          </a:p>
        </p:txBody>
      </p:sp>
      <p:sp>
        <p:nvSpPr>
          <p:cNvPr id="62" name="직사각형 61">
            <a:extLst>
              <a:ext uri="{FF2B5EF4-FFF2-40B4-BE49-F238E27FC236}">
                <a16:creationId xmlns:a16="http://schemas.microsoft.com/office/drawing/2014/main" xmlns="" id="{AA9BB147-44FB-4ED9-B28A-81D78C7F103F}"/>
              </a:ext>
            </a:extLst>
          </p:cNvPr>
          <p:cNvSpPr/>
          <p:nvPr/>
        </p:nvSpPr>
        <p:spPr>
          <a:xfrm>
            <a:off x="6357014" y="3847996"/>
            <a:ext cx="2253187" cy="2253185"/>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a:solidFill>
                <a:schemeClr val="bg1"/>
              </a:solidFill>
              <a:latin typeface="+mj-lt"/>
            </a:endParaRPr>
          </a:p>
        </p:txBody>
      </p:sp>
      <p:sp>
        <p:nvSpPr>
          <p:cNvPr id="67" name="직사각형 53">
            <a:extLst>
              <a:ext uri="{FF2B5EF4-FFF2-40B4-BE49-F238E27FC236}">
                <a16:creationId xmlns:a16="http://schemas.microsoft.com/office/drawing/2014/main" xmlns="" id="{7A4C3D3C-DBA6-4E69-B5B7-97EEF8A9EEE9}"/>
              </a:ext>
            </a:extLst>
          </p:cNvPr>
          <p:cNvSpPr/>
          <p:nvPr/>
        </p:nvSpPr>
        <p:spPr>
          <a:xfrm>
            <a:off x="3883148" y="1519278"/>
            <a:ext cx="2253186" cy="646331"/>
          </a:xfrm>
          <a:prstGeom prst="rect">
            <a:avLst/>
          </a:prstGeom>
        </p:spPr>
        <p:txBody>
          <a:bodyPr wrap="square">
            <a:spAutoFit/>
          </a:bodyPr>
          <a:lstStyle/>
          <a:p>
            <a:pPr algn="ctr"/>
            <a:r>
              <a:rPr lang="ru-RU" altLang="ko-KR" dirty="0" smtClean="0">
                <a:solidFill>
                  <a:schemeClr val="bg1"/>
                </a:solidFill>
                <a:latin typeface="Arial Black" pitchFamily="34" charset="0"/>
              </a:rPr>
              <a:t>БУРЕНИЕ В ЩЕЛКОВО</a:t>
            </a:r>
            <a:endParaRPr lang="ko-KR" altLang="en-US" dirty="0">
              <a:solidFill>
                <a:schemeClr val="bg1"/>
              </a:solidFill>
              <a:latin typeface="Arial Black" pitchFamily="34" charset="0"/>
            </a:endParaRPr>
          </a:p>
        </p:txBody>
      </p:sp>
      <p:sp>
        <p:nvSpPr>
          <p:cNvPr id="68" name="직사각형 54">
            <a:extLst>
              <a:ext uri="{FF2B5EF4-FFF2-40B4-BE49-F238E27FC236}">
                <a16:creationId xmlns:a16="http://schemas.microsoft.com/office/drawing/2014/main" xmlns="" id="{93E6613F-FDD8-4EAD-9528-EE9DE2704A5C}"/>
              </a:ext>
            </a:extLst>
          </p:cNvPr>
          <p:cNvSpPr/>
          <p:nvPr/>
        </p:nvSpPr>
        <p:spPr>
          <a:xfrm>
            <a:off x="3883148" y="2124527"/>
            <a:ext cx="2253187" cy="1492716"/>
          </a:xfrm>
          <a:prstGeom prst="rect">
            <a:avLst/>
          </a:prstGeom>
        </p:spPr>
        <p:txBody>
          <a:bodyPr wrap="square">
            <a:spAutoFit/>
          </a:bodyPr>
          <a:lstStyle/>
          <a:p>
            <a:pPr algn="ctr"/>
            <a:r>
              <a:rPr lang="ru-RU" altLang="ko-KR" sz="1300" b="1" dirty="0" smtClean="0">
                <a:solidFill>
                  <a:schemeClr val="bg1"/>
                </a:solidFill>
                <a:latin typeface="Arial" pitchFamily="34" charset="0"/>
                <a:cs typeface="Arial" pitchFamily="34" charset="0"/>
              </a:rPr>
              <a:t>Замена трубопровода</a:t>
            </a:r>
          </a:p>
          <a:p>
            <a:pPr algn="ctr"/>
            <a:endParaRPr lang="ru-RU" altLang="ko-KR" sz="13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Длина 130м</a:t>
            </a:r>
          </a:p>
          <a:p>
            <a:pPr algn="ctr"/>
            <a:r>
              <a:rPr lang="ru-RU" altLang="ko-KR" sz="1300" b="1" dirty="0" smtClean="0">
                <a:solidFill>
                  <a:schemeClr val="bg1"/>
                </a:solidFill>
                <a:latin typeface="Arial" pitchFamily="34" charset="0"/>
                <a:cs typeface="Arial" pitchFamily="34" charset="0"/>
              </a:rPr>
              <a:t>Труба ПНД 1100мм</a:t>
            </a:r>
            <a:endParaRPr lang="en-US" altLang="ko-KR" sz="1300" b="1" dirty="0" smtClean="0">
              <a:solidFill>
                <a:schemeClr val="bg1"/>
              </a:solidFill>
              <a:latin typeface="Arial" pitchFamily="34" charset="0"/>
              <a:cs typeface="Arial" pitchFamily="34" charset="0"/>
            </a:endParaRPr>
          </a:p>
          <a:p>
            <a:pPr algn="ctr"/>
            <a:endParaRPr lang="ru-RU" altLang="ko-KR" sz="13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Установка</a:t>
            </a:r>
            <a:r>
              <a:rPr lang="en-US" altLang="ko-KR" sz="1300" b="1" dirty="0" smtClean="0">
                <a:solidFill>
                  <a:schemeClr val="bg1"/>
                </a:solidFill>
                <a:latin typeface="Arial" pitchFamily="34" charset="0"/>
                <a:cs typeface="Arial" pitchFamily="34" charset="0"/>
              </a:rPr>
              <a:t> ZT 36/72AT</a:t>
            </a:r>
          </a:p>
          <a:p>
            <a:pPr algn="ctr"/>
            <a:r>
              <a:rPr lang="ru-RU" altLang="ko-KR" sz="1300" b="1" dirty="0" smtClean="0">
                <a:solidFill>
                  <a:schemeClr val="bg1"/>
                </a:solidFill>
                <a:latin typeface="Arial" pitchFamily="34" charset="0"/>
                <a:cs typeface="Arial" pitchFamily="34" charset="0"/>
              </a:rPr>
              <a:t>Бентонит Альбрехта </a:t>
            </a:r>
            <a:r>
              <a:rPr lang="en-US" altLang="ko-KR" sz="1300" b="1" dirty="0" smtClean="0">
                <a:solidFill>
                  <a:schemeClr val="bg1"/>
                </a:solidFill>
                <a:latin typeface="Arial" pitchFamily="34" charset="0"/>
                <a:cs typeface="Arial" pitchFamily="34" charset="0"/>
              </a:rPr>
              <a:t>MV</a:t>
            </a:r>
            <a:endParaRPr lang="ru-RU" altLang="ko-KR" sz="1300" b="1" dirty="0" smtClean="0">
              <a:solidFill>
                <a:schemeClr val="bg1"/>
              </a:solidFill>
              <a:latin typeface="Arial" pitchFamily="34" charset="0"/>
              <a:cs typeface="Arial" pitchFamily="34" charset="0"/>
            </a:endParaRPr>
          </a:p>
        </p:txBody>
      </p:sp>
      <p:sp>
        <p:nvSpPr>
          <p:cNvPr id="70" name="직사각형 53">
            <a:extLst>
              <a:ext uri="{FF2B5EF4-FFF2-40B4-BE49-F238E27FC236}">
                <a16:creationId xmlns:a16="http://schemas.microsoft.com/office/drawing/2014/main" xmlns="" id="{7A4C3D3C-DBA6-4E69-B5B7-97EEF8A9EEE9}"/>
              </a:ext>
            </a:extLst>
          </p:cNvPr>
          <p:cNvSpPr/>
          <p:nvPr/>
        </p:nvSpPr>
        <p:spPr>
          <a:xfrm>
            <a:off x="6350123" y="3971965"/>
            <a:ext cx="2253186" cy="646331"/>
          </a:xfrm>
          <a:prstGeom prst="rect">
            <a:avLst/>
          </a:prstGeom>
        </p:spPr>
        <p:txBody>
          <a:bodyPr wrap="square">
            <a:spAutoFit/>
          </a:bodyPr>
          <a:lstStyle/>
          <a:p>
            <a:pPr algn="ctr"/>
            <a:r>
              <a:rPr lang="ru-RU" altLang="ko-KR" dirty="0" smtClean="0">
                <a:solidFill>
                  <a:schemeClr val="bg1"/>
                </a:solidFill>
                <a:latin typeface="Arial Black" pitchFamily="34" charset="0"/>
              </a:rPr>
              <a:t>БУРЕНИЕ ПОД</a:t>
            </a:r>
          </a:p>
          <a:p>
            <a:pPr algn="ctr"/>
            <a:r>
              <a:rPr lang="ru-RU" altLang="ko-KR" dirty="0" smtClean="0">
                <a:solidFill>
                  <a:schemeClr val="bg1"/>
                </a:solidFill>
                <a:latin typeface="Arial Black" pitchFamily="34" charset="0"/>
              </a:rPr>
              <a:t>РЕКОЙ ЕНИСЕЙ</a:t>
            </a:r>
            <a:endParaRPr lang="ko-KR" altLang="en-US" dirty="0">
              <a:solidFill>
                <a:schemeClr val="bg1"/>
              </a:solidFill>
              <a:latin typeface="Arial Black" pitchFamily="34" charset="0"/>
            </a:endParaRPr>
          </a:p>
        </p:txBody>
      </p:sp>
      <p:sp>
        <p:nvSpPr>
          <p:cNvPr id="71" name="직사각형 54">
            <a:extLst>
              <a:ext uri="{FF2B5EF4-FFF2-40B4-BE49-F238E27FC236}">
                <a16:creationId xmlns:a16="http://schemas.microsoft.com/office/drawing/2014/main" xmlns="" id="{93E6613F-FDD8-4EAD-9528-EE9DE2704A5C}"/>
              </a:ext>
            </a:extLst>
          </p:cNvPr>
          <p:cNvSpPr/>
          <p:nvPr/>
        </p:nvSpPr>
        <p:spPr>
          <a:xfrm>
            <a:off x="6350123" y="4620077"/>
            <a:ext cx="2253187" cy="1477328"/>
          </a:xfrm>
          <a:prstGeom prst="rect">
            <a:avLst/>
          </a:prstGeom>
        </p:spPr>
        <p:txBody>
          <a:bodyPr wrap="square">
            <a:spAutoFit/>
          </a:bodyPr>
          <a:lstStyle/>
          <a:p>
            <a:pPr algn="ctr"/>
            <a:endParaRPr lang="ru-RU" altLang="ko-KR" sz="12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Длина 650м</a:t>
            </a:r>
          </a:p>
          <a:p>
            <a:pPr algn="ctr"/>
            <a:r>
              <a:rPr lang="ru-RU" altLang="ko-KR" sz="1300" b="1" dirty="0" smtClean="0">
                <a:solidFill>
                  <a:schemeClr val="bg1"/>
                </a:solidFill>
                <a:latin typeface="Arial" pitchFamily="34" charset="0"/>
                <a:cs typeface="Arial" pitchFamily="34" charset="0"/>
              </a:rPr>
              <a:t>Труба ПНД 180мм</a:t>
            </a:r>
            <a:endParaRPr lang="en-US" altLang="ko-KR" sz="1300" b="1" dirty="0" smtClean="0">
              <a:solidFill>
                <a:schemeClr val="bg1"/>
              </a:solidFill>
              <a:latin typeface="Arial" pitchFamily="34" charset="0"/>
              <a:cs typeface="Arial" pitchFamily="34" charset="0"/>
            </a:endParaRPr>
          </a:p>
          <a:p>
            <a:pPr algn="ctr"/>
            <a:endParaRPr lang="ru-RU" altLang="ko-KR" sz="1300" b="1" dirty="0" smtClean="0">
              <a:solidFill>
                <a:schemeClr val="bg1"/>
              </a:solidFill>
              <a:latin typeface="Arial" pitchFamily="34" charset="0"/>
              <a:cs typeface="Arial" pitchFamily="34" charset="0"/>
            </a:endParaRPr>
          </a:p>
          <a:p>
            <a:pPr algn="ctr"/>
            <a:endParaRPr lang="ru-RU" altLang="ko-KR" sz="13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Установка</a:t>
            </a:r>
            <a:r>
              <a:rPr lang="en-US" altLang="ko-KR" sz="1300" b="1" dirty="0" smtClean="0">
                <a:solidFill>
                  <a:schemeClr val="bg1"/>
                </a:solidFill>
                <a:latin typeface="Arial" pitchFamily="34" charset="0"/>
                <a:cs typeface="Arial" pitchFamily="34" charset="0"/>
              </a:rPr>
              <a:t> ZT </a:t>
            </a:r>
            <a:r>
              <a:rPr lang="ru-RU" altLang="ko-KR" sz="1300" b="1" dirty="0" smtClean="0">
                <a:solidFill>
                  <a:schemeClr val="bg1"/>
                </a:solidFill>
                <a:latin typeface="Arial" pitchFamily="34" charset="0"/>
                <a:cs typeface="Arial" pitchFamily="34" charset="0"/>
              </a:rPr>
              <a:t>50</a:t>
            </a:r>
            <a:r>
              <a:rPr lang="en-US" altLang="ko-KR" sz="1300" b="1" dirty="0" smtClean="0">
                <a:solidFill>
                  <a:schemeClr val="bg1"/>
                </a:solidFill>
                <a:latin typeface="Arial" pitchFamily="34" charset="0"/>
                <a:cs typeface="Arial" pitchFamily="34" charset="0"/>
              </a:rPr>
              <a:t>/</a:t>
            </a:r>
            <a:r>
              <a:rPr lang="ru-RU" altLang="ko-KR" sz="1300" b="1" dirty="0" smtClean="0">
                <a:solidFill>
                  <a:schemeClr val="bg1"/>
                </a:solidFill>
                <a:latin typeface="Arial" pitchFamily="34" charset="0"/>
                <a:cs typeface="Arial" pitchFamily="34" charset="0"/>
              </a:rPr>
              <a:t>110</a:t>
            </a:r>
            <a:r>
              <a:rPr lang="en-US" altLang="ko-KR" sz="1300" b="1" dirty="0" smtClean="0">
                <a:solidFill>
                  <a:schemeClr val="bg1"/>
                </a:solidFill>
                <a:latin typeface="Arial" pitchFamily="34" charset="0"/>
                <a:cs typeface="Arial" pitchFamily="34" charset="0"/>
              </a:rPr>
              <a:t>AT</a:t>
            </a:r>
          </a:p>
          <a:p>
            <a:pPr algn="ctr"/>
            <a:r>
              <a:rPr lang="ru-RU" altLang="ko-KR" sz="1300" b="1" dirty="0" smtClean="0">
                <a:solidFill>
                  <a:schemeClr val="bg1"/>
                </a:solidFill>
                <a:latin typeface="Arial" pitchFamily="34" charset="0"/>
                <a:cs typeface="Arial" pitchFamily="34" charset="0"/>
              </a:rPr>
              <a:t>Бентонит Альбрехта </a:t>
            </a:r>
            <a:r>
              <a:rPr lang="en-US" altLang="ko-KR" sz="1300" b="1" dirty="0" smtClean="0">
                <a:solidFill>
                  <a:schemeClr val="bg1"/>
                </a:solidFill>
                <a:latin typeface="Arial" pitchFamily="34" charset="0"/>
                <a:cs typeface="Arial" pitchFamily="34" charset="0"/>
              </a:rPr>
              <a:t>MV</a:t>
            </a:r>
            <a:endParaRPr lang="ru-RU" altLang="ko-KR" sz="1300" b="1" dirty="0" smtClean="0">
              <a:solidFill>
                <a:schemeClr val="bg1"/>
              </a:solidFill>
              <a:latin typeface="Arial" pitchFamily="34" charset="0"/>
              <a:cs typeface="Arial" pitchFamily="34" charset="0"/>
            </a:endParaRPr>
          </a:p>
        </p:txBody>
      </p:sp>
      <p:sp>
        <p:nvSpPr>
          <p:cNvPr id="74" name="직사각형 53">
            <a:extLst>
              <a:ext uri="{FF2B5EF4-FFF2-40B4-BE49-F238E27FC236}">
                <a16:creationId xmlns:a16="http://schemas.microsoft.com/office/drawing/2014/main" xmlns="" id="{7A4C3D3C-DBA6-4E69-B5B7-97EEF8A9EEE9}"/>
              </a:ext>
            </a:extLst>
          </p:cNvPr>
          <p:cNvSpPr/>
          <p:nvPr/>
        </p:nvSpPr>
        <p:spPr>
          <a:xfrm>
            <a:off x="8826623" y="1519278"/>
            <a:ext cx="2253186" cy="646331"/>
          </a:xfrm>
          <a:prstGeom prst="rect">
            <a:avLst/>
          </a:prstGeom>
        </p:spPr>
        <p:txBody>
          <a:bodyPr wrap="square">
            <a:spAutoFit/>
          </a:bodyPr>
          <a:lstStyle/>
          <a:p>
            <a:pPr algn="ctr"/>
            <a:r>
              <a:rPr lang="ru-RU" altLang="ko-KR" dirty="0" smtClean="0">
                <a:solidFill>
                  <a:schemeClr val="bg1"/>
                </a:solidFill>
                <a:latin typeface="Arial Black" pitchFamily="34" charset="0"/>
              </a:rPr>
              <a:t>БУРЕНИЕ ПОД</a:t>
            </a:r>
          </a:p>
          <a:p>
            <a:pPr algn="ctr"/>
            <a:r>
              <a:rPr lang="ru-RU" altLang="ko-KR" dirty="0" smtClean="0">
                <a:solidFill>
                  <a:schemeClr val="bg1"/>
                </a:solidFill>
                <a:latin typeface="Arial Black" pitchFamily="34" charset="0"/>
              </a:rPr>
              <a:t>РЕКОЙ БЕЛАЯ</a:t>
            </a:r>
            <a:endParaRPr lang="ko-KR" altLang="en-US" dirty="0">
              <a:solidFill>
                <a:schemeClr val="bg1"/>
              </a:solidFill>
              <a:latin typeface="Arial Black" pitchFamily="34" charset="0"/>
            </a:endParaRPr>
          </a:p>
        </p:txBody>
      </p:sp>
      <p:sp>
        <p:nvSpPr>
          <p:cNvPr id="75" name="직사각형 54">
            <a:extLst>
              <a:ext uri="{FF2B5EF4-FFF2-40B4-BE49-F238E27FC236}">
                <a16:creationId xmlns:a16="http://schemas.microsoft.com/office/drawing/2014/main" xmlns="" id="{93E6613F-FDD8-4EAD-9528-EE9DE2704A5C}"/>
              </a:ext>
            </a:extLst>
          </p:cNvPr>
          <p:cNvSpPr/>
          <p:nvPr/>
        </p:nvSpPr>
        <p:spPr>
          <a:xfrm>
            <a:off x="8826623" y="2210252"/>
            <a:ext cx="2253187" cy="1446550"/>
          </a:xfrm>
          <a:prstGeom prst="rect">
            <a:avLst/>
          </a:prstGeom>
        </p:spPr>
        <p:txBody>
          <a:bodyPr wrap="square">
            <a:spAutoFit/>
          </a:bodyPr>
          <a:lstStyle/>
          <a:p>
            <a:pPr algn="ctr"/>
            <a:endParaRPr lang="ru-RU" altLang="ko-KR" sz="1200" b="1" dirty="0" smtClean="0">
              <a:solidFill>
                <a:schemeClr val="bg1"/>
              </a:solidFill>
              <a:latin typeface="Arial" pitchFamily="34" charset="0"/>
              <a:cs typeface="Arial" pitchFamily="34" charset="0"/>
            </a:endParaRPr>
          </a:p>
          <a:p>
            <a:pPr algn="ctr"/>
            <a:r>
              <a:rPr lang="ru-RU" altLang="ko-KR" sz="1300" b="1" dirty="0" smtClean="0">
                <a:solidFill>
                  <a:schemeClr val="bg1"/>
                </a:solidFill>
                <a:latin typeface="Arial" pitchFamily="34" charset="0"/>
                <a:cs typeface="Arial" pitchFamily="34" charset="0"/>
              </a:rPr>
              <a:t>Длина 250метров</a:t>
            </a:r>
          </a:p>
          <a:p>
            <a:pPr algn="ctr"/>
            <a:r>
              <a:rPr lang="ru-RU" altLang="ko-KR" sz="1300" b="1" dirty="0" smtClean="0">
                <a:solidFill>
                  <a:schemeClr val="bg1"/>
                </a:solidFill>
                <a:latin typeface="Arial" pitchFamily="34" charset="0"/>
                <a:cs typeface="Arial" pitchFamily="34" charset="0"/>
              </a:rPr>
              <a:t>Труба ПНД 160мм</a:t>
            </a:r>
            <a:endParaRPr lang="en-US" altLang="ko-KR" sz="1300" b="1" dirty="0" smtClean="0">
              <a:solidFill>
                <a:schemeClr val="bg1"/>
              </a:solidFill>
              <a:latin typeface="Arial" pitchFamily="34" charset="0"/>
              <a:cs typeface="Arial" pitchFamily="34" charset="0"/>
            </a:endParaRPr>
          </a:p>
          <a:p>
            <a:pPr algn="ctr"/>
            <a:endParaRPr lang="ru-RU" altLang="ko-KR" sz="1200" b="1" dirty="0" smtClean="0">
              <a:solidFill>
                <a:schemeClr val="bg1"/>
              </a:solidFill>
              <a:latin typeface="Arial" pitchFamily="34" charset="0"/>
              <a:cs typeface="Arial" pitchFamily="34" charset="0"/>
            </a:endParaRPr>
          </a:p>
          <a:p>
            <a:pPr algn="ctr"/>
            <a:endParaRPr lang="ru-RU" altLang="ko-KR" sz="1200" b="1" dirty="0" smtClean="0">
              <a:solidFill>
                <a:schemeClr val="bg1"/>
              </a:solidFill>
              <a:latin typeface="Arial" pitchFamily="34" charset="0"/>
              <a:cs typeface="Arial" pitchFamily="34" charset="0"/>
            </a:endParaRPr>
          </a:p>
          <a:p>
            <a:pPr algn="ctr"/>
            <a:r>
              <a:rPr lang="ru-RU" altLang="ko-KR" sz="1200" b="1" dirty="0" smtClean="0">
                <a:solidFill>
                  <a:schemeClr val="bg1"/>
                </a:solidFill>
                <a:latin typeface="Arial" pitchFamily="34" charset="0"/>
                <a:cs typeface="Arial" pitchFamily="34" charset="0"/>
              </a:rPr>
              <a:t>Установка</a:t>
            </a:r>
            <a:r>
              <a:rPr lang="en-US" altLang="ko-KR" sz="1200" b="1" dirty="0" smtClean="0">
                <a:solidFill>
                  <a:schemeClr val="bg1"/>
                </a:solidFill>
                <a:latin typeface="Arial" pitchFamily="34" charset="0"/>
                <a:cs typeface="Arial" pitchFamily="34" charset="0"/>
              </a:rPr>
              <a:t> ZT 36/72AT</a:t>
            </a:r>
          </a:p>
          <a:p>
            <a:pPr algn="ctr"/>
            <a:r>
              <a:rPr lang="ru-RU" altLang="ko-KR" sz="1200" b="1" dirty="0" smtClean="0">
                <a:solidFill>
                  <a:schemeClr val="bg1"/>
                </a:solidFill>
                <a:latin typeface="Arial" pitchFamily="34" charset="0"/>
                <a:cs typeface="Arial" pitchFamily="34" charset="0"/>
              </a:rPr>
              <a:t>Бентонит Альбрехта </a:t>
            </a:r>
            <a:r>
              <a:rPr lang="en-US" altLang="ko-KR" sz="1200" b="1" dirty="0" smtClean="0">
                <a:solidFill>
                  <a:schemeClr val="bg1"/>
                </a:solidFill>
                <a:latin typeface="Arial" pitchFamily="34" charset="0"/>
                <a:cs typeface="Arial" pitchFamily="34" charset="0"/>
              </a:rPr>
              <a:t>MV</a:t>
            </a:r>
            <a:endParaRPr lang="ru-RU" altLang="ko-KR" sz="12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1492331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sz="2800" b="0" dirty="0" smtClean="0">
                <a:solidFill>
                  <a:schemeClr val="bg1"/>
                </a:solidFill>
                <a:latin typeface="+mj-lt"/>
              </a:rPr>
              <a:t>DRILLTO ZT TG-500</a:t>
            </a:r>
            <a:endParaRPr lang="ko-KR" altLang="en-US" sz="2800" b="0" dirty="0">
              <a:solidFill>
                <a:schemeClr val="bg1"/>
              </a:solidFill>
              <a:latin typeface="+mj-lt"/>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386025" y="1664668"/>
            <a:ext cx="5028711" cy="2585323"/>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1800" b="1" dirty="0" smtClean="0">
                <a:solidFill>
                  <a:schemeClr val="tx1"/>
                </a:solidFill>
                <a:latin typeface="Arial" pitchFamily="34" charset="0"/>
                <a:cs typeface="Arial" pitchFamily="34" charset="0"/>
              </a:rPr>
              <a:t>Тяговое усилие</a:t>
            </a:r>
            <a:r>
              <a:rPr lang="en-US" altLang="ko-KR" sz="1800" b="1" dirty="0" smtClean="0">
                <a:solidFill>
                  <a:schemeClr val="tx1"/>
                </a:solidFill>
                <a:latin typeface="Arial" pitchFamily="34" charset="0"/>
                <a:cs typeface="Arial" pitchFamily="34" charset="0"/>
              </a:rPr>
              <a:t> – </a:t>
            </a:r>
            <a:r>
              <a:rPr lang="ru-RU" altLang="ko-KR" sz="1800" b="1" dirty="0" smtClean="0">
                <a:solidFill>
                  <a:schemeClr val="tx1"/>
                </a:solidFill>
                <a:latin typeface="Arial" pitchFamily="34" charset="0"/>
                <a:cs typeface="Arial" pitchFamily="34" charset="0"/>
              </a:rPr>
              <a:t>500т</a:t>
            </a:r>
          </a:p>
          <a:p>
            <a:r>
              <a:rPr lang="ru-RU" altLang="ko-KR" sz="1800" b="1" dirty="0" smtClean="0">
                <a:solidFill>
                  <a:schemeClr val="tx1"/>
                </a:solidFill>
                <a:latin typeface="Arial" pitchFamily="34" charset="0"/>
                <a:cs typeface="Arial" pitchFamily="34" charset="0"/>
              </a:rPr>
              <a:t>Макс. усилие протяжки – 280т</a:t>
            </a:r>
          </a:p>
          <a:p>
            <a:r>
              <a:rPr lang="ru-RU" altLang="ko-KR" sz="1800" b="1" dirty="0" smtClean="0">
                <a:solidFill>
                  <a:schemeClr val="tx1"/>
                </a:solidFill>
                <a:latin typeface="Arial" pitchFamily="34" charset="0"/>
                <a:cs typeface="Arial" pitchFamily="34" charset="0"/>
              </a:rPr>
              <a:t>Двигатель – </a:t>
            </a:r>
            <a:r>
              <a:rPr lang="en-US" altLang="ko-KR" sz="1800" b="1" dirty="0" smtClean="0">
                <a:solidFill>
                  <a:schemeClr val="tx1"/>
                </a:solidFill>
                <a:latin typeface="Arial" pitchFamily="34" charset="0"/>
                <a:cs typeface="Arial" pitchFamily="34" charset="0"/>
              </a:rPr>
              <a:t>Cummins </a:t>
            </a:r>
            <a:r>
              <a:rPr lang="ru-RU" altLang="ko-KR" sz="1800" b="1" dirty="0" smtClean="0">
                <a:solidFill>
                  <a:schemeClr val="tx1"/>
                </a:solidFill>
                <a:latin typeface="Arial" pitchFamily="34" charset="0"/>
                <a:cs typeface="Arial" pitchFamily="34" charset="0"/>
              </a:rPr>
              <a:t>264кВт</a:t>
            </a:r>
          </a:p>
          <a:p>
            <a:r>
              <a:rPr lang="ru-RU" altLang="ko-KR" sz="1800" b="1" dirty="0" smtClean="0">
                <a:solidFill>
                  <a:schemeClr val="tx1"/>
                </a:solidFill>
                <a:latin typeface="Arial" pitchFamily="34" charset="0"/>
                <a:cs typeface="Arial" pitchFamily="34" charset="0"/>
              </a:rPr>
              <a:t>Скорость движения – 2-3м</a:t>
            </a:r>
            <a:r>
              <a:rPr lang="en-US" altLang="ko-KR" sz="1800" b="1" dirty="0" smtClean="0">
                <a:solidFill>
                  <a:schemeClr val="tx1"/>
                </a:solidFill>
                <a:latin typeface="Arial" pitchFamily="34" charset="0"/>
                <a:cs typeface="Arial" pitchFamily="34" charset="0"/>
              </a:rPr>
              <a:t>/</a:t>
            </a:r>
            <a:r>
              <a:rPr lang="ru-RU" altLang="ko-KR" sz="1800" b="1" dirty="0" smtClean="0">
                <a:solidFill>
                  <a:schemeClr val="tx1"/>
                </a:solidFill>
                <a:latin typeface="Arial" pitchFamily="34" charset="0"/>
                <a:cs typeface="Arial" pitchFamily="34" charset="0"/>
              </a:rPr>
              <a:t>мин</a:t>
            </a:r>
          </a:p>
          <a:p>
            <a:r>
              <a:rPr lang="ru-RU" altLang="ko-KR" sz="1800" b="1" dirty="0" smtClean="0">
                <a:solidFill>
                  <a:schemeClr val="tx1"/>
                </a:solidFill>
                <a:latin typeface="Arial" pitchFamily="34" charset="0"/>
                <a:cs typeface="Arial" pitchFamily="34" charset="0"/>
              </a:rPr>
              <a:t>Ход на толкание/тягу 3500мм</a:t>
            </a:r>
          </a:p>
          <a:p>
            <a:r>
              <a:rPr lang="ru-RU" altLang="ko-KR" sz="1800" b="1" dirty="0" smtClean="0">
                <a:solidFill>
                  <a:schemeClr val="tx1"/>
                </a:solidFill>
                <a:latin typeface="Arial" pitchFamily="34" charset="0"/>
                <a:cs typeface="Arial" pitchFamily="34" charset="0"/>
              </a:rPr>
              <a:t>Мин. диаметр трубы 916мм</a:t>
            </a:r>
          </a:p>
          <a:p>
            <a:r>
              <a:rPr lang="ru-RU" altLang="ko-KR" sz="1800" b="1" dirty="0" smtClean="0">
                <a:solidFill>
                  <a:schemeClr val="tx1"/>
                </a:solidFill>
                <a:latin typeface="Arial" pitchFamily="34" charset="0"/>
                <a:cs typeface="Arial" pitchFamily="34" charset="0"/>
              </a:rPr>
              <a:t>Макс. диаметр трубы 1216мм</a:t>
            </a:r>
          </a:p>
          <a:p>
            <a:r>
              <a:rPr lang="ru-RU" altLang="ko-KR" sz="1800" b="1" dirty="0" smtClean="0">
                <a:solidFill>
                  <a:schemeClr val="tx1"/>
                </a:solidFill>
                <a:latin typeface="Arial" pitchFamily="34" charset="0"/>
                <a:cs typeface="Arial" pitchFamily="34" charset="0"/>
              </a:rPr>
              <a:t>Рабочий угол – 0-15°</a:t>
            </a:r>
          </a:p>
          <a:p>
            <a:r>
              <a:rPr lang="ru-RU" altLang="ko-KR" sz="1800" b="1" dirty="0" smtClean="0">
                <a:solidFill>
                  <a:schemeClr val="tx1"/>
                </a:solidFill>
                <a:latin typeface="Arial" pitchFamily="34" charset="0"/>
                <a:cs typeface="Arial" pitchFamily="34" charset="0"/>
              </a:rPr>
              <a:t>Вес 45т</a:t>
            </a:r>
          </a:p>
        </p:txBody>
      </p:sp>
      <p:sp>
        <p:nvSpPr>
          <p:cNvPr id="8" name="Прямоугольник 7"/>
          <p:cNvSpPr/>
          <p:nvPr/>
        </p:nvSpPr>
        <p:spPr>
          <a:xfrm>
            <a:off x="385889" y="7384534"/>
            <a:ext cx="11090024" cy="400110"/>
          </a:xfrm>
          <a:prstGeom prst="rect">
            <a:avLst/>
          </a:prstGeom>
        </p:spPr>
        <p:txBody>
          <a:bodyPr wrap="none">
            <a:spAutoFit/>
          </a:bodyPr>
          <a:lstStyle/>
          <a:p>
            <a:pPr algn="ctr"/>
            <a:r>
              <a:rPr lang="ru-RU" altLang="ko-KR" sz="2000" b="1" dirty="0" smtClean="0">
                <a:latin typeface="Arial" pitchFamily="34" charset="0"/>
                <a:cs typeface="Arial" pitchFamily="34" charset="0"/>
              </a:rPr>
              <a:t>Установка применяется для скальных проколов расширением диаметром до 1400мм</a:t>
            </a:r>
          </a:p>
        </p:txBody>
      </p:sp>
      <p:pic>
        <p:nvPicPr>
          <p:cNvPr id="88066" name="Picture 2" descr="C:\Users\Profit77\Desktop\фото для слайдов\Без имени-101.png"/>
          <p:cNvPicPr>
            <a:picLocks noChangeAspect="1" noChangeArrowheads="1"/>
          </p:cNvPicPr>
          <p:nvPr/>
        </p:nvPicPr>
        <p:blipFill>
          <a:blip r:embed="rId3" cstate="print"/>
          <a:srcRect/>
          <a:stretch>
            <a:fillRect/>
          </a:stretch>
        </p:blipFill>
        <p:spPr bwMode="auto">
          <a:xfrm>
            <a:off x="326572" y="3624489"/>
            <a:ext cx="6192227" cy="2667000"/>
          </a:xfrm>
          <a:prstGeom prst="rect">
            <a:avLst/>
          </a:prstGeom>
          <a:noFill/>
        </p:spPr>
      </p:pic>
      <p:pic>
        <p:nvPicPr>
          <p:cNvPr id="88067" name="Picture 3" descr="C:\Users\Profit77\Desktop\фото для слайдов\Без имени-102.png"/>
          <p:cNvPicPr>
            <a:picLocks noChangeAspect="1" noChangeArrowheads="1"/>
          </p:cNvPicPr>
          <p:nvPr/>
        </p:nvPicPr>
        <p:blipFill>
          <a:blip r:embed="rId4" cstate="print"/>
          <a:srcRect l="26720" t="30318" r="34365" b="40576"/>
          <a:stretch>
            <a:fillRect/>
          </a:stretch>
        </p:blipFill>
        <p:spPr bwMode="auto">
          <a:xfrm>
            <a:off x="5663669" y="1181968"/>
            <a:ext cx="3330229" cy="1823396"/>
          </a:xfrm>
          <a:prstGeom prst="rect">
            <a:avLst/>
          </a:prstGeom>
          <a:noFill/>
        </p:spPr>
      </p:pic>
      <p:pic>
        <p:nvPicPr>
          <p:cNvPr id="88068" name="Picture 4" descr="C:\Users\Profit77\Desktop\фото для слайдов\Без имени-103.png"/>
          <p:cNvPicPr>
            <a:picLocks noChangeAspect="1" noChangeArrowheads="1"/>
          </p:cNvPicPr>
          <p:nvPr/>
        </p:nvPicPr>
        <p:blipFill>
          <a:blip r:embed="rId5" cstate="print"/>
          <a:srcRect l="33946" t="30689" r="22404" b="32525"/>
          <a:stretch>
            <a:fillRect/>
          </a:stretch>
        </p:blipFill>
        <p:spPr bwMode="auto">
          <a:xfrm>
            <a:off x="6737805" y="2834271"/>
            <a:ext cx="3213552" cy="1982598"/>
          </a:xfrm>
          <a:prstGeom prst="rect">
            <a:avLst/>
          </a:prstGeom>
          <a:noFill/>
        </p:spPr>
      </p:pic>
      <p:sp>
        <p:nvSpPr>
          <p:cNvPr id="5" name="직사각형 4">
            <a:extLst>
              <a:ext uri="{FF2B5EF4-FFF2-40B4-BE49-F238E27FC236}">
                <a16:creationId xmlns:a16="http://schemas.microsoft.com/office/drawing/2014/main" xmlns="" id="{D7E27624-FC76-4A7B-AE15-75DFC405B20F}"/>
              </a:ext>
            </a:extLst>
          </p:cNvPr>
          <p:cNvSpPr/>
          <p:nvPr/>
        </p:nvSpPr>
        <p:spPr>
          <a:xfrm>
            <a:off x="4180114" y="3448305"/>
            <a:ext cx="2763611" cy="523220"/>
          </a:xfrm>
          <a:prstGeom prst="rect">
            <a:avLst/>
          </a:prstGeom>
        </p:spPr>
        <p:txBody>
          <a:bodyPr wrap="square" anchor="ctr" anchorCtr="0">
            <a:spAutoFit/>
          </a:bodyPr>
          <a:lstStyle/>
          <a:p>
            <a:r>
              <a:rPr lang="ru-RU" altLang="ko-KR" sz="2800" b="1" dirty="0" smtClean="0">
                <a:solidFill>
                  <a:srgbClr val="C00000"/>
                </a:solidFill>
                <a:latin typeface="Arial Black" pitchFamily="34" charset="0"/>
                <a:cs typeface="Arial" pitchFamily="34" charset="0"/>
              </a:rPr>
              <a:t>ТОЛКАТЕЛЬ</a:t>
            </a:r>
            <a:endParaRPr lang="ko-KR" altLang="en-US" sz="2800" b="1" dirty="0">
              <a:solidFill>
                <a:srgbClr val="C00000"/>
              </a:solidFill>
              <a:latin typeface="Arial Black" pitchFamily="34" charset="0"/>
              <a:cs typeface="Arial" pitchFamily="34" charset="0"/>
            </a:endParaRPr>
          </a:p>
        </p:txBody>
      </p:sp>
      <p:pic>
        <p:nvPicPr>
          <p:cNvPr id="88070" name="Picture 6" descr="C:\Users\Profit77\Desktop\фото для слайдов\Без имени-105.png"/>
          <p:cNvPicPr>
            <a:picLocks noChangeAspect="1" noChangeArrowheads="1"/>
          </p:cNvPicPr>
          <p:nvPr/>
        </p:nvPicPr>
        <p:blipFill>
          <a:blip r:embed="rId6" cstate="print"/>
          <a:srcRect l="41212" t="27193" r="25193" b="29996"/>
          <a:stretch>
            <a:fillRect/>
          </a:stretch>
        </p:blipFill>
        <p:spPr bwMode="auto">
          <a:xfrm>
            <a:off x="9935559" y="2916934"/>
            <a:ext cx="1948013" cy="1817273"/>
          </a:xfrm>
          <a:prstGeom prst="rect">
            <a:avLst/>
          </a:prstGeom>
          <a:noFill/>
        </p:spPr>
      </p:pic>
      <p:pic>
        <p:nvPicPr>
          <p:cNvPr id="88073" name="Picture 9" descr="C:\Users\Profit77\Desktop\фото для слайдов\Без имени-106.png"/>
          <p:cNvPicPr>
            <a:picLocks noChangeAspect="1" noChangeArrowheads="1"/>
          </p:cNvPicPr>
          <p:nvPr/>
        </p:nvPicPr>
        <p:blipFill>
          <a:blip r:embed="rId7" cstate="print"/>
          <a:srcRect l="23662" t="30318" r="31751" b="34513"/>
          <a:stretch>
            <a:fillRect/>
          </a:stretch>
        </p:blipFill>
        <p:spPr bwMode="auto">
          <a:xfrm>
            <a:off x="8810172" y="1206324"/>
            <a:ext cx="3073400" cy="1774685"/>
          </a:xfrm>
          <a:prstGeom prst="rect">
            <a:avLst/>
          </a:prstGeom>
          <a:noFill/>
        </p:spPr>
      </p:pic>
      <p:sp>
        <p:nvSpPr>
          <p:cNvPr id="16" name="Прямоугольник 15"/>
          <p:cNvSpPr/>
          <p:nvPr/>
        </p:nvSpPr>
        <p:spPr>
          <a:xfrm>
            <a:off x="6543675" y="4872335"/>
            <a:ext cx="5353050" cy="1077218"/>
          </a:xfrm>
          <a:prstGeom prst="rect">
            <a:avLst/>
          </a:prstGeom>
        </p:spPr>
        <p:txBody>
          <a:bodyPr wrap="square">
            <a:spAutoFit/>
          </a:bodyPr>
          <a:lstStyle/>
          <a:p>
            <a:pPr algn="ctr"/>
            <a:r>
              <a:rPr lang="ru-RU" sz="1600" dirty="0" smtClean="0">
                <a:solidFill>
                  <a:srgbClr val="FF0000"/>
                </a:solidFill>
                <a:latin typeface="Arial Black" pitchFamily="34" charset="0"/>
              </a:rPr>
              <a:t>ГИДРАВКИКА </a:t>
            </a:r>
            <a:r>
              <a:rPr lang="en-US" sz="1600" dirty="0" smtClean="0">
                <a:solidFill>
                  <a:srgbClr val="FF0000"/>
                </a:solidFill>
                <a:latin typeface="Arial Black" pitchFamily="34" charset="0"/>
              </a:rPr>
              <a:t>DANFOSS</a:t>
            </a:r>
            <a:endParaRPr lang="ru-RU" sz="1600" dirty="0" smtClean="0">
              <a:solidFill>
                <a:srgbClr val="FF0000"/>
              </a:solidFill>
              <a:latin typeface="Arial Black" pitchFamily="34" charset="0"/>
            </a:endParaRPr>
          </a:p>
          <a:p>
            <a:pPr algn="ctr"/>
            <a:r>
              <a:rPr lang="ru-RU" sz="1600" dirty="0" smtClean="0">
                <a:latin typeface="Arial Black" pitchFamily="34" charset="0"/>
              </a:rPr>
              <a:t>БОЛЬШАЯ УДОБНАЯ КАБИНА</a:t>
            </a:r>
          </a:p>
          <a:p>
            <a:pPr algn="ctr"/>
            <a:r>
              <a:rPr lang="ru-RU" sz="1600" dirty="0" smtClean="0">
                <a:solidFill>
                  <a:srgbClr val="FF0000"/>
                </a:solidFill>
                <a:latin typeface="Arial Black" pitchFamily="34" charset="0"/>
              </a:rPr>
              <a:t>ШИРОКИЙ ДИАПАЗОН ЗАХВАТА ТИСКАМИ</a:t>
            </a:r>
          </a:p>
          <a:p>
            <a:pPr algn="ctr"/>
            <a:r>
              <a:rPr lang="ru-RU" sz="1600" dirty="0" smtClean="0">
                <a:latin typeface="Arial Black" pitchFamily="34" charset="0"/>
              </a:rPr>
              <a:t>УДОБНАЯ ТРАНСПОРТИРОВКА КОМПЛЕКСА</a:t>
            </a:r>
          </a:p>
        </p:txBody>
      </p:sp>
      <p:sp>
        <p:nvSpPr>
          <p:cNvPr id="18" name="직사각형 4">
            <a:extLst>
              <a:ext uri="{FF2B5EF4-FFF2-40B4-BE49-F238E27FC236}">
                <a16:creationId xmlns:a16="http://schemas.microsoft.com/office/drawing/2014/main" xmlns="" id="{D7E27624-FC76-4A7B-AE15-75DFC405B20F}"/>
              </a:ext>
            </a:extLst>
          </p:cNvPr>
          <p:cNvSpPr/>
          <p:nvPr/>
        </p:nvSpPr>
        <p:spPr>
          <a:xfrm>
            <a:off x="682625" y="1197230"/>
            <a:ext cx="4792021" cy="523220"/>
          </a:xfrm>
          <a:prstGeom prst="rect">
            <a:avLst/>
          </a:prstGeom>
        </p:spPr>
        <p:txBody>
          <a:bodyPr wrap="square" anchor="ctr" anchorCtr="0">
            <a:spAutoFit/>
          </a:bodyPr>
          <a:lstStyle/>
          <a:p>
            <a:r>
              <a:rPr lang="ru-RU" altLang="ko-KR" sz="2800" b="1" dirty="0" smtClean="0">
                <a:latin typeface="Arial Black" pitchFamily="34" charset="0"/>
                <a:cs typeface="Arial" pitchFamily="34" charset="0"/>
              </a:rPr>
              <a:t>Характеристики</a:t>
            </a:r>
            <a:endParaRPr lang="ko-KR" altLang="en-US" sz="2800" b="1" dirty="0">
              <a:latin typeface="Arial Black" pitchFamily="34" charset="0"/>
              <a:cs typeface="Arial" pitchFamily="34" charset="0"/>
            </a:endParaRPr>
          </a:p>
        </p:txBody>
      </p:sp>
      <p:sp>
        <p:nvSpPr>
          <p:cNvPr id="19" name="직사각형 4">
            <a:extLst>
              <a:ext uri="{FF2B5EF4-FFF2-40B4-BE49-F238E27FC236}">
                <a16:creationId xmlns:a16="http://schemas.microsoft.com/office/drawing/2014/main" xmlns="" id="{D7E27624-FC76-4A7B-AE15-75DFC405B20F}"/>
              </a:ext>
            </a:extLst>
          </p:cNvPr>
          <p:cNvSpPr/>
          <p:nvPr/>
        </p:nvSpPr>
        <p:spPr>
          <a:xfrm>
            <a:off x="4599214" y="3067305"/>
            <a:ext cx="2763611" cy="523220"/>
          </a:xfrm>
          <a:prstGeom prst="rect">
            <a:avLst/>
          </a:prstGeom>
        </p:spPr>
        <p:txBody>
          <a:bodyPr wrap="square" anchor="ctr" anchorCtr="0">
            <a:spAutoFit/>
          </a:bodyPr>
          <a:lstStyle/>
          <a:p>
            <a:r>
              <a:rPr lang="ru-RU" altLang="ko-KR" sz="2800" b="1" dirty="0" smtClean="0">
                <a:solidFill>
                  <a:srgbClr val="C00000"/>
                </a:solidFill>
                <a:latin typeface="Arial Black" pitchFamily="34" charset="0"/>
                <a:cs typeface="Arial" pitchFamily="34" charset="0"/>
              </a:rPr>
              <a:t>500тонн</a:t>
            </a:r>
            <a:endParaRPr lang="ko-KR" altLang="en-US" sz="2800"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solidFill>
                  <a:schemeClr val="bg1"/>
                </a:solidFill>
              </a:rPr>
              <a:t>ЛОКАЦИОННАЯ СИСТЕМА </a:t>
            </a:r>
            <a:r>
              <a:rPr lang="en-US" altLang="ko-KR" sz="2800" b="0" dirty="0" smtClean="0">
                <a:solidFill>
                  <a:schemeClr val="bg1"/>
                </a:solidFill>
              </a:rPr>
              <a:t>Himalaya S9</a:t>
            </a:r>
            <a:endParaRPr lang="ko-KR" altLang="en-US" sz="2800" b="0" dirty="0">
              <a:solidFill>
                <a:schemeClr val="bg1"/>
              </a:solidFill>
            </a:endParaRPr>
          </a:p>
        </p:txBody>
      </p:sp>
      <p:pic>
        <p:nvPicPr>
          <p:cNvPr id="4098" name="Picture 2" descr="\\Mix-pc\общая папка\ТОВАРЫ - ПРЕДЛОЖЕНИЯ\Локация Himalaya\1668.970.jpg"/>
          <p:cNvPicPr>
            <a:picLocks noChangeAspect="1" noChangeArrowheads="1"/>
          </p:cNvPicPr>
          <p:nvPr/>
        </p:nvPicPr>
        <p:blipFill>
          <a:blip r:embed="rId3" cstate="print"/>
          <a:srcRect l="8242" t="4013" r="2642" b="5017"/>
          <a:stretch>
            <a:fillRect/>
          </a:stretch>
        </p:blipFill>
        <p:spPr bwMode="auto">
          <a:xfrm>
            <a:off x="466725" y="2057400"/>
            <a:ext cx="5743155" cy="3009900"/>
          </a:xfrm>
          <a:prstGeom prst="rect">
            <a:avLst/>
          </a:prstGeom>
          <a:noFill/>
        </p:spPr>
      </p:pic>
      <p:graphicFrame>
        <p:nvGraphicFramePr>
          <p:cNvPr id="19" name="Таблица 18"/>
          <p:cNvGraphicFramePr>
            <a:graphicFrameLocks noGrp="1"/>
          </p:cNvGraphicFramePr>
          <p:nvPr/>
        </p:nvGraphicFramePr>
        <p:xfrm>
          <a:off x="6705600" y="1672166"/>
          <a:ext cx="5000625" cy="3108840"/>
        </p:xfrm>
        <a:graphic>
          <a:graphicData uri="http://schemas.openxmlformats.org/drawingml/2006/table">
            <a:tbl>
              <a:tblPr firstRow="1" bandRow="1">
                <a:tableStyleId>{21E4AEA4-8DFA-4A89-87EB-49C32662AFE0}</a:tableStyleId>
              </a:tblPr>
              <a:tblGrid>
                <a:gridCol w="1495425"/>
                <a:gridCol w="3505200"/>
              </a:tblGrid>
              <a:tr h="388605">
                <a:tc gridSpan="2">
                  <a:txBody>
                    <a:bodyPr/>
                    <a:lstStyle/>
                    <a:p>
                      <a:pPr algn="ctr"/>
                      <a:r>
                        <a:rPr lang="ru-RU" sz="1900" dirty="0" smtClean="0">
                          <a:latin typeface="Arial Black" pitchFamily="34" charset="0"/>
                        </a:rPr>
                        <a:t>Общие характеристики</a:t>
                      </a:r>
                      <a:endParaRPr lang="ru-RU" sz="1900" dirty="0">
                        <a:latin typeface="Arial Black" pitchFamily="34" charset="0"/>
                      </a:endParaRPr>
                    </a:p>
                  </a:txBody>
                  <a:tcPr marL="95820" marR="95820" marT="47910" marB="47910"/>
                </a:tc>
                <a:tc hMerge="1">
                  <a:txBody>
                    <a:bodyPr/>
                    <a:lstStyle/>
                    <a:p>
                      <a:endParaRPr lang="ru-RU" dirty="0"/>
                    </a:p>
                  </a:txBody>
                  <a:tcPr/>
                </a:tc>
              </a:tr>
              <a:tr h="388605">
                <a:tc>
                  <a:txBody>
                    <a:bodyPr/>
                    <a:lstStyle/>
                    <a:p>
                      <a:r>
                        <a:rPr lang="ru-RU" sz="1700" b="1" dirty="0" smtClean="0">
                          <a:latin typeface="Arial" pitchFamily="34" charset="0"/>
                          <a:cs typeface="Arial" pitchFamily="34" charset="0"/>
                        </a:rPr>
                        <a:t>Частоты</a:t>
                      </a:r>
                      <a:endParaRPr lang="ru-RU" sz="1700" b="1" dirty="0">
                        <a:latin typeface="Arial" pitchFamily="34" charset="0"/>
                        <a:cs typeface="Arial" pitchFamily="34" charset="0"/>
                      </a:endParaRPr>
                    </a:p>
                  </a:txBody>
                  <a:tcPr marL="95820" marR="95820" marT="47910" marB="47910"/>
                </a:tc>
                <a:tc>
                  <a:txBody>
                    <a:bodyPr/>
                    <a:lstStyle/>
                    <a:p>
                      <a:pPr algn="ctr"/>
                      <a:r>
                        <a:rPr lang="ru-RU" sz="1700" b="1" i="0" kern="1200" dirty="0" smtClean="0">
                          <a:solidFill>
                            <a:schemeClr val="dk1"/>
                          </a:solidFill>
                          <a:latin typeface="Arial" pitchFamily="34" charset="0"/>
                          <a:ea typeface="+mn-ea"/>
                          <a:cs typeface="Arial" pitchFamily="34" charset="0"/>
                        </a:rPr>
                        <a:t>18 частот </a:t>
                      </a:r>
                      <a:r>
                        <a:rPr lang="en-US" sz="1700" b="1" i="0" kern="1200" dirty="0" smtClean="0">
                          <a:solidFill>
                            <a:schemeClr val="dk1"/>
                          </a:solidFill>
                          <a:latin typeface="Arial" pitchFamily="34" charset="0"/>
                          <a:ea typeface="+mn-ea"/>
                          <a:cs typeface="Arial" pitchFamily="34" charset="0"/>
                        </a:rPr>
                        <a:t>(</a:t>
                      </a:r>
                      <a:r>
                        <a:rPr lang="ru-RU" sz="1700" b="1" i="0" kern="1200" dirty="0" smtClean="0">
                          <a:solidFill>
                            <a:schemeClr val="dk1"/>
                          </a:solidFill>
                          <a:latin typeface="Arial" pitchFamily="34" charset="0"/>
                          <a:ea typeface="+mn-ea"/>
                          <a:cs typeface="Arial" pitchFamily="34" charset="0"/>
                        </a:rPr>
                        <a:t>0,3 </a:t>
                      </a:r>
                      <a:r>
                        <a:rPr lang="en-US" sz="1700" b="1" i="0" kern="1200" dirty="0" smtClean="0">
                          <a:solidFill>
                            <a:schemeClr val="dk1"/>
                          </a:solidFill>
                          <a:latin typeface="Arial" pitchFamily="34" charset="0"/>
                          <a:ea typeface="+mn-ea"/>
                          <a:cs typeface="Arial" pitchFamily="34" charset="0"/>
                        </a:rPr>
                        <a:t>–</a:t>
                      </a:r>
                      <a:r>
                        <a:rPr lang="ru-RU" sz="1700" b="1" i="0" kern="1200" dirty="0" smtClean="0">
                          <a:solidFill>
                            <a:schemeClr val="dk1"/>
                          </a:solidFill>
                          <a:latin typeface="Arial" pitchFamily="34" charset="0"/>
                          <a:ea typeface="+mn-ea"/>
                          <a:cs typeface="Arial" pitchFamily="34" charset="0"/>
                        </a:rPr>
                        <a:t> 41</a:t>
                      </a:r>
                      <a:r>
                        <a:rPr lang="en-US" sz="1700" b="1" i="0" kern="1200" dirty="0" smtClean="0">
                          <a:solidFill>
                            <a:schemeClr val="dk1"/>
                          </a:solidFill>
                          <a:latin typeface="Arial" pitchFamily="34" charset="0"/>
                          <a:ea typeface="+mn-ea"/>
                          <a:cs typeface="Arial" pitchFamily="34" charset="0"/>
                        </a:rPr>
                        <a:t>) </a:t>
                      </a:r>
                      <a:r>
                        <a:rPr lang="ru-RU" sz="1700" b="1" i="0" kern="1200" dirty="0" smtClean="0">
                          <a:solidFill>
                            <a:schemeClr val="dk1"/>
                          </a:solidFill>
                          <a:latin typeface="Arial" pitchFamily="34" charset="0"/>
                          <a:ea typeface="+mn-ea"/>
                          <a:cs typeface="Arial" pitchFamily="34" charset="0"/>
                        </a:rPr>
                        <a:t>кГц</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Зонды</a:t>
                      </a:r>
                      <a:endParaRPr lang="ru-RU" sz="1700" b="1" dirty="0">
                        <a:latin typeface="Arial" pitchFamily="34" charset="0"/>
                        <a:cs typeface="Arial" pitchFamily="34" charset="0"/>
                      </a:endParaRPr>
                    </a:p>
                  </a:txBody>
                  <a:tcPr marL="95820" marR="95820" marT="47910" marB="47910"/>
                </a:tc>
                <a:tc>
                  <a:txBody>
                    <a:bodyPr/>
                    <a:lstStyle/>
                    <a:p>
                      <a:pPr algn="ctr"/>
                      <a:r>
                        <a:rPr lang="ru-RU" sz="1700" b="1" dirty="0" smtClean="0">
                          <a:latin typeface="Arial" pitchFamily="34" charset="0"/>
                          <a:cs typeface="Arial" pitchFamily="34" charset="0"/>
                        </a:rPr>
                        <a:t>38см</a:t>
                      </a:r>
                      <a:r>
                        <a:rPr lang="ru-RU" sz="1700" b="1" baseline="0" dirty="0" smtClean="0">
                          <a:latin typeface="Arial" pitchFamily="34" charset="0"/>
                          <a:cs typeface="Arial" pitchFamily="34" charset="0"/>
                        </a:rPr>
                        <a:t> </a:t>
                      </a:r>
                      <a:r>
                        <a:rPr lang="en-US" sz="1700" b="1" baseline="0" dirty="0" smtClean="0">
                          <a:latin typeface="Arial" pitchFamily="34" charset="0"/>
                          <a:cs typeface="Arial" pitchFamily="34" charset="0"/>
                        </a:rPr>
                        <a:t>/</a:t>
                      </a:r>
                      <a:r>
                        <a:rPr lang="ru-RU" sz="1700" b="1" dirty="0" smtClean="0">
                          <a:latin typeface="Arial" pitchFamily="34" charset="0"/>
                          <a:cs typeface="Arial" pitchFamily="34" charset="0"/>
                        </a:rPr>
                        <a:t> 48см</a:t>
                      </a:r>
                      <a:r>
                        <a:rPr lang="en-US" sz="1700" b="1" baseline="0" dirty="0" smtClean="0">
                          <a:latin typeface="Arial" pitchFamily="34" charset="0"/>
                          <a:cs typeface="Arial" pitchFamily="34" charset="0"/>
                        </a:rPr>
                        <a:t> /</a:t>
                      </a:r>
                      <a:r>
                        <a:rPr lang="ru-RU" sz="1700" b="1" baseline="0" dirty="0" smtClean="0">
                          <a:latin typeface="Arial" pitchFamily="34" charset="0"/>
                          <a:cs typeface="Arial" pitchFamily="34" charset="0"/>
                        </a:rPr>
                        <a:t> 68см</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Режимы</a:t>
                      </a:r>
                      <a:endParaRPr lang="ru-RU" sz="1700" b="1" dirty="0">
                        <a:latin typeface="Arial" pitchFamily="34" charset="0"/>
                        <a:cs typeface="Arial" pitchFamily="34" charset="0"/>
                      </a:endParaRPr>
                    </a:p>
                  </a:txBody>
                  <a:tcPr marL="95820" marR="95820" marT="47910" marB="47910"/>
                </a:tc>
                <a:tc>
                  <a:txBody>
                    <a:bodyPr/>
                    <a:lstStyle/>
                    <a:p>
                      <a:pPr algn="ctr"/>
                      <a:r>
                        <a:rPr lang="ru-RU" sz="1700" b="1" dirty="0" smtClean="0">
                          <a:latin typeface="Arial" pitchFamily="34" charset="0"/>
                          <a:cs typeface="Arial" pitchFamily="34" charset="0"/>
                        </a:rPr>
                        <a:t>3</a:t>
                      </a:r>
                      <a:r>
                        <a:rPr lang="ru-RU" sz="1700" b="1" baseline="0" dirty="0" smtClean="0">
                          <a:latin typeface="Arial" pitchFamily="34" charset="0"/>
                          <a:cs typeface="Arial" pitchFamily="34" charset="0"/>
                        </a:rPr>
                        <a:t> режима работы</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Телеметрия</a:t>
                      </a:r>
                      <a:endParaRPr lang="ru-RU" sz="1700" b="1" dirty="0">
                        <a:latin typeface="Arial" pitchFamily="34" charset="0"/>
                        <a:cs typeface="Arial" pitchFamily="34" charset="0"/>
                      </a:endParaRPr>
                    </a:p>
                  </a:txBody>
                  <a:tcPr marL="95820" marR="95820" marT="47910" marB="47910"/>
                </a:tc>
                <a:tc>
                  <a:txBody>
                    <a:bodyPr/>
                    <a:lstStyle/>
                    <a:p>
                      <a:pPr algn="ctr"/>
                      <a:r>
                        <a:rPr lang="en-US" sz="1700" b="1" dirty="0" smtClean="0">
                          <a:latin typeface="Arial" pitchFamily="34" charset="0"/>
                          <a:cs typeface="Arial" pitchFamily="34" charset="0"/>
                        </a:rPr>
                        <a:t>5</a:t>
                      </a:r>
                      <a:r>
                        <a:rPr lang="en-US" sz="1700" b="1" baseline="0" dirty="0" smtClean="0">
                          <a:latin typeface="Arial" pitchFamily="34" charset="0"/>
                          <a:cs typeface="Arial" pitchFamily="34" charset="0"/>
                        </a:rPr>
                        <a:t> </a:t>
                      </a:r>
                      <a:r>
                        <a:rPr lang="ru-RU" sz="1700" b="1" baseline="0" dirty="0" smtClean="0">
                          <a:latin typeface="Arial" pitchFamily="34" charset="0"/>
                          <a:cs typeface="Arial" pitchFamily="34" charset="0"/>
                        </a:rPr>
                        <a:t>радиоканалов</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Батарея</a:t>
                      </a:r>
                      <a:endParaRPr lang="ru-RU" sz="1700" b="1" dirty="0">
                        <a:latin typeface="Arial" pitchFamily="34" charset="0"/>
                        <a:cs typeface="Arial" pitchFamily="34" charset="0"/>
                      </a:endParaRPr>
                    </a:p>
                  </a:txBody>
                  <a:tcPr marL="95820" marR="95820" marT="47910" marB="47910"/>
                </a:tc>
                <a:tc>
                  <a:txBody>
                    <a:bodyPr/>
                    <a:lstStyle/>
                    <a:p>
                      <a:pPr algn="ctr"/>
                      <a:r>
                        <a:rPr lang="ru-RU" sz="1700" b="1" dirty="0" smtClean="0">
                          <a:latin typeface="Arial" pitchFamily="34" charset="0"/>
                          <a:cs typeface="Arial" pitchFamily="34" charset="0"/>
                        </a:rPr>
                        <a:t>12.6в</a:t>
                      </a:r>
                      <a:r>
                        <a:rPr lang="ru-RU" sz="1700" b="1" baseline="0" dirty="0" smtClean="0">
                          <a:latin typeface="Arial" pitchFamily="34" charset="0"/>
                          <a:cs typeface="Arial" pitchFamily="34" charset="0"/>
                        </a:rPr>
                        <a:t> до10часов</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Вес</a:t>
                      </a:r>
                      <a:endParaRPr lang="ru-RU" sz="1700" b="1" dirty="0">
                        <a:latin typeface="Arial" pitchFamily="34" charset="0"/>
                        <a:cs typeface="Arial" pitchFamily="34" charset="0"/>
                      </a:endParaRPr>
                    </a:p>
                  </a:txBody>
                  <a:tcPr marL="95820" marR="95820" marT="47910" marB="47910"/>
                </a:tc>
                <a:tc>
                  <a:txBody>
                    <a:bodyPr/>
                    <a:lstStyle/>
                    <a:p>
                      <a:pPr algn="ctr"/>
                      <a:r>
                        <a:rPr lang="ru-RU" sz="1700" b="1" dirty="0" smtClean="0">
                          <a:latin typeface="Arial" pitchFamily="34" charset="0"/>
                          <a:cs typeface="Arial" pitchFamily="34" charset="0"/>
                        </a:rPr>
                        <a:t>3.7кг</a:t>
                      </a:r>
                      <a:endParaRPr lang="ru-RU" sz="1700" b="1" dirty="0">
                        <a:latin typeface="Arial" pitchFamily="34" charset="0"/>
                        <a:cs typeface="Arial" pitchFamily="34" charset="0"/>
                      </a:endParaRPr>
                    </a:p>
                  </a:txBody>
                  <a:tcPr marL="95820" marR="95820" marT="47910" marB="47910"/>
                </a:tc>
              </a:tr>
              <a:tr h="388605">
                <a:tc>
                  <a:txBody>
                    <a:bodyPr/>
                    <a:lstStyle/>
                    <a:p>
                      <a:r>
                        <a:rPr lang="ru-RU" sz="1700" b="1" dirty="0" smtClean="0">
                          <a:latin typeface="Arial" pitchFamily="34" charset="0"/>
                          <a:cs typeface="Arial" pitchFamily="34" charset="0"/>
                        </a:rPr>
                        <a:t>Защита</a:t>
                      </a:r>
                      <a:endParaRPr lang="ru-RU" sz="1700" b="1" dirty="0">
                        <a:latin typeface="Arial" pitchFamily="34" charset="0"/>
                        <a:cs typeface="Arial" pitchFamily="34" charset="0"/>
                      </a:endParaRPr>
                    </a:p>
                  </a:txBody>
                  <a:tcPr marL="95820" marR="95820" marT="47910" marB="4791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700" b="1" dirty="0" smtClean="0">
                          <a:latin typeface="Arial" pitchFamily="34" charset="0"/>
                          <a:cs typeface="Arial" pitchFamily="34" charset="0"/>
                        </a:rPr>
                        <a:t>IP65</a:t>
                      </a:r>
                      <a:r>
                        <a:rPr lang="ru-RU" sz="1700" b="1" dirty="0" smtClean="0">
                          <a:latin typeface="Arial" pitchFamily="34" charset="0"/>
                          <a:cs typeface="Arial" pitchFamily="34" charset="0"/>
                        </a:rPr>
                        <a:t> (-10℃~55℃)</a:t>
                      </a:r>
                      <a:endParaRPr lang="ru-RU" sz="1700" b="1" dirty="0">
                        <a:latin typeface="Arial" pitchFamily="34" charset="0"/>
                        <a:cs typeface="Arial" pitchFamily="34" charset="0"/>
                      </a:endParaRPr>
                    </a:p>
                  </a:txBody>
                  <a:tcPr marL="95820" marR="95820" marT="47910" marB="47910"/>
                </a:tc>
              </a:tr>
            </a:tbl>
          </a:graphicData>
        </a:graphic>
      </p:graphicFrame>
      <p:sp>
        <p:nvSpPr>
          <p:cNvPr id="20" name="Прямоугольник 19"/>
          <p:cNvSpPr/>
          <p:nvPr/>
        </p:nvSpPr>
        <p:spPr>
          <a:xfrm>
            <a:off x="1122819" y="5505450"/>
            <a:ext cx="994636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ru-RU" b="1" dirty="0" smtClean="0">
                <a:solidFill>
                  <a:schemeClr val="bg1"/>
                </a:solidFill>
                <a:latin typeface="Arial Black" pitchFamily="34" charset="0"/>
                <a:cs typeface="Arial" pitchFamily="34" charset="0"/>
              </a:rPr>
              <a:t>ЛУЧШИЙ ИНСТРУМЕНТ ДЛЯ БОРЬБЫ СО СЛОЖНЫМИ ПОМЕХАМИ!</a:t>
            </a:r>
            <a:endParaRPr lang="ru-RU" b="1" dirty="0">
              <a:solidFill>
                <a:schemeClr val="bg1"/>
              </a:solidFill>
              <a:latin typeface="Arial Black" pitchFamily="34" charset="0"/>
              <a:cs typeface="Arial" pitchFamily="34" charset="0"/>
            </a:endParaRPr>
          </a:p>
        </p:txBody>
      </p:sp>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187705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ПРЕИМУЩЕСТВА ЛОКАЦИИ</a:t>
            </a:r>
            <a:endParaRPr lang="ko-KR" altLang="en-US" sz="2800" b="0" dirty="0"/>
          </a:p>
        </p:txBody>
      </p:sp>
      <p:sp>
        <p:nvSpPr>
          <p:cNvPr id="15" name="직사각형 14">
            <a:extLst>
              <a:ext uri="{FF2B5EF4-FFF2-40B4-BE49-F238E27FC236}">
                <a16:creationId xmlns:a16="http://schemas.microsoft.com/office/drawing/2014/main" xmlns="" id="{B317BFF5-5853-4C45-920F-96AD600E7611}"/>
              </a:ext>
            </a:extLst>
          </p:cNvPr>
          <p:cNvSpPr/>
          <p:nvPr/>
        </p:nvSpPr>
        <p:spPr>
          <a:xfrm>
            <a:off x="468670" y="1803400"/>
            <a:ext cx="2223729" cy="4190860"/>
          </a:xfrm>
          <a:prstGeom prst="rect">
            <a:avLst/>
          </a:prstGeom>
          <a:solidFill>
            <a:schemeClr val="bg2">
              <a:lumMod val="50000"/>
            </a:schemeClr>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19" name="TextBox 18">
            <a:extLst>
              <a:ext uri="{FF2B5EF4-FFF2-40B4-BE49-F238E27FC236}">
                <a16:creationId xmlns:a16="http://schemas.microsoft.com/office/drawing/2014/main" xmlns="" id="{D8D4CE53-B809-4F52-B3D6-EDA25F661579}"/>
              </a:ext>
            </a:extLst>
          </p:cNvPr>
          <p:cNvSpPr txBox="1"/>
          <p:nvPr/>
        </p:nvSpPr>
        <p:spPr>
          <a:xfrm>
            <a:off x="467139" y="4020141"/>
            <a:ext cx="2216425" cy="646331"/>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Рабочие частоты</a:t>
            </a:r>
          </a:p>
          <a:p>
            <a:pPr algn="ctr"/>
            <a:r>
              <a:rPr lang="en-US" altLang="ko-KR" sz="1200" b="1" dirty="0" smtClean="0">
                <a:solidFill>
                  <a:schemeClr val="bg1"/>
                </a:solidFill>
                <a:latin typeface="Arial Black" pitchFamily="34" charset="0"/>
                <a:cs typeface="Arial" pitchFamily="34" charset="0"/>
              </a:rPr>
              <a:t>5/7/10/12/15/19/21/24/28/30/35/41KHz</a:t>
            </a:r>
            <a:endParaRPr lang="en-US" altLang="ko-KR" sz="1200" b="1" dirty="0">
              <a:solidFill>
                <a:schemeClr val="bg1"/>
              </a:solidFill>
              <a:latin typeface="Arial Black" pitchFamily="34" charset="0"/>
              <a:cs typeface="Arial" pitchFamily="34" charset="0"/>
            </a:endParaRPr>
          </a:p>
        </p:txBody>
      </p:sp>
      <p:sp>
        <p:nvSpPr>
          <p:cNvPr id="18" name="직사각형 14">
            <a:extLst>
              <a:ext uri="{FF2B5EF4-FFF2-40B4-BE49-F238E27FC236}">
                <a16:creationId xmlns:a16="http://schemas.microsoft.com/office/drawing/2014/main" xmlns="" id="{B317BFF5-5853-4C45-920F-96AD600E7611}"/>
              </a:ext>
            </a:extLst>
          </p:cNvPr>
          <p:cNvSpPr/>
          <p:nvPr/>
        </p:nvSpPr>
        <p:spPr>
          <a:xfrm>
            <a:off x="2741970" y="1803400"/>
            <a:ext cx="2223729" cy="419086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35" name="직사각형 14">
            <a:extLst>
              <a:ext uri="{FF2B5EF4-FFF2-40B4-BE49-F238E27FC236}">
                <a16:creationId xmlns:a16="http://schemas.microsoft.com/office/drawing/2014/main" xmlns="" id="{B317BFF5-5853-4C45-920F-96AD600E7611}"/>
              </a:ext>
            </a:extLst>
          </p:cNvPr>
          <p:cNvSpPr/>
          <p:nvPr/>
        </p:nvSpPr>
        <p:spPr>
          <a:xfrm>
            <a:off x="5002570" y="1803400"/>
            <a:ext cx="2223729" cy="4190860"/>
          </a:xfrm>
          <a:prstGeom prst="rect">
            <a:avLst/>
          </a:prstGeom>
          <a:solidFill>
            <a:schemeClr val="bg2">
              <a:lumMod val="50000"/>
            </a:schemeClr>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38" name="직사각형 14">
            <a:extLst>
              <a:ext uri="{FF2B5EF4-FFF2-40B4-BE49-F238E27FC236}">
                <a16:creationId xmlns:a16="http://schemas.microsoft.com/office/drawing/2014/main" xmlns="" id="{B317BFF5-5853-4C45-920F-96AD600E7611}"/>
              </a:ext>
            </a:extLst>
          </p:cNvPr>
          <p:cNvSpPr/>
          <p:nvPr/>
        </p:nvSpPr>
        <p:spPr>
          <a:xfrm>
            <a:off x="7275870" y="1803400"/>
            <a:ext cx="2223729" cy="4190860"/>
          </a:xfrm>
          <a:prstGeom prst="rect">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41" name="직사각형 14">
            <a:extLst>
              <a:ext uri="{FF2B5EF4-FFF2-40B4-BE49-F238E27FC236}">
                <a16:creationId xmlns:a16="http://schemas.microsoft.com/office/drawing/2014/main" xmlns="" id="{B317BFF5-5853-4C45-920F-96AD600E7611}"/>
              </a:ext>
            </a:extLst>
          </p:cNvPr>
          <p:cNvSpPr/>
          <p:nvPr/>
        </p:nvSpPr>
        <p:spPr>
          <a:xfrm>
            <a:off x="9549170" y="1796001"/>
            <a:ext cx="2223729" cy="4188320"/>
          </a:xfrm>
          <a:prstGeom prst="rect">
            <a:avLst/>
          </a:prstGeom>
          <a:solidFill>
            <a:schemeClr val="bg2">
              <a:lumMod val="50000"/>
            </a:schemeClr>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44" name="TextBox 43">
            <a:extLst>
              <a:ext uri="{FF2B5EF4-FFF2-40B4-BE49-F238E27FC236}">
                <a16:creationId xmlns:a16="http://schemas.microsoft.com/office/drawing/2014/main" xmlns="" id="{B8E4B4C1-4FB8-465C-AEDC-8978C9435EC7}"/>
              </a:ext>
            </a:extLst>
          </p:cNvPr>
          <p:cNvSpPr txBox="1"/>
          <p:nvPr/>
        </p:nvSpPr>
        <p:spPr>
          <a:xfrm>
            <a:off x="1226820" y="1273175"/>
            <a:ext cx="9479280" cy="400110"/>
          </a:xfrm>
          <a:prstGeom prst="rect">
            <a:avLst/>
          </a:prstGeom>
          <a:noFill/>
        </p:spPr>
        <p:txBody>
          <a:bodyPr wrap="square" rtlCol="0">
            <a:spAutoFit/>
          </a:bodyPr>
          <a:lstStyle/>
          <a:p>
            <a:pPr algn="ctr"/>
            <a:r>
              <a:rPr lang="ru-RU" altLang="ko-KR" sz="2000" b="1" dirty="0" smtClean="0">
                <a:solidFill>
                  <a:srgbClr val="FF0000"/>
                </a:solidFill>
                <a:latin typeface="Arial Black" pitchFamily="34" charset="0"/>
                <a:cs typeface="Arial" pitchFamily="34" charset="0"/>
              </a:rPr>
              <a:t>ШИРОКИЙ СПЕКТР ВЫБОРА ЗОНДОВ ПОД ЛЮБЫЕ ЗАДАЧИ</a:t>
            </a:r>
            <a:endParaRPr lang="en-US" altLang="ko-KR" sz="2000" b="1" dirty="0" smtClean="0">
              <a:solidFill>
                <a:srgbClr val="FF0000"/>
              </a:solidFill>
              <a:latin typeface="Arial Black" pitchFamily="34" charset="0"/>
              <a:cs typeface="Arial" pitchFamily="34" charset="0"/>
            </a:endParaRPr>
          </a:p>
        </p:txBody>
      </p:sp>
      <p:pic>
        <p:nvPicPr>
          <p:cNvPr id="6146" name="Picture 2" descr="\\Mix-pc\общая папка\ТАМОЖНЯ\Nanjing Himalaya Digital Technology Co.Ltd\Фото и видео\picture\separate item\super transmitter68cm.png"/>
          <p:cNvPicPr>
            <a:picLocks noChangeAspect="1" noChangeArrowheads="1"/>
          </p:cNvPicPr>
          <p:nvPr/>
        </p:nvPicPr>
        <p:blipFill>
          <a:blip r:embed="rId3" cstate="print"/>
          <a:srcRect/>
          <a:stretch>
            <a:fillRect/>
          </a:stretch>
        </p:blipFill>
        <p:spPr bwMode="auto">
          <a:xfrm rot="15883474">
            <a:off x="9873922" y="1070687"/>
            <a:ext cx="1588370" cy="2117826"/>
          </a:xfrm>
          <a:prstGeom prst="rect">
            <a:avLst/>
          </a:prstGeom>
          <a:noFill/>
        </p:spPr>
      </p:pic>
      <p:pic>
        <p:nvPicPr>
          <p:cNvPr id="6147" name="Picture 3" descr="\\Mix-pc\общая папка\ТАМОЖНЯ\Nanjing Himalaya Digital Technology Co.Ltd\Фото и видео\picture\separate item\transmitter48cm.png"/>
          <p:cNvPicPr>
            <a:picLocks noChangeAspect="1" noChangeArrowheads="1"/>
          </p:cNvPicPr>
          <p:nvPr/>
        </p:nvPicPr>
        <p:blipFill>
          <a:blip r:embed="rId4" cstate="print"/>
          <a:srcRect/>
          <a:stretch>
            <a:fillRect/>
          </a:stretch>
        </p:blipFill>
        <p:spPr bwMode="auto">
          <a:xfrm rot="15814577">
            <a:off x="816715" y="1116369"/>
            <a:ext cx="1541792" cy="2055722"/>
          </a:xfrm>
          <a:prstGeom prst="rect">
            <a:avLst/>
          </a:prstGeom>
          <a:noFill/>
        </p:spPr>
      </p:pic>
      <p:sp>
        <p:nvSpPr>
          <p:cNvPr id="20" name="TextBox 19">
            <a:extLst>
              <a:ext uri="{FF2B5EF4-FFF2-40B4-BE49-F238E27FC236}">
                <a16:creationId xmlns:a16="http://schemas.microsoft.com/office/drawing/2014/main" xmlns="" id="{6D75158A-92B5-45AA-BEA6-D242DC81AC78}"/>
              </a:ext>
            </a:extLst>
          </p:cNvPr>
          <p:cNvSpPr txBox="1"/>
          <p:nvPr/>
        </p:nvSpPr>
        <p:spPr>
          <a:xfrm>
            <a:off x="471805" y="2469465"/>
            <a:ext cx="2203503" cy="538609"/>
          </a:xfrm>
          <a:prstGeom prst="rect">
            <a:avLst/>
          </a:prstGeom>
          <a:noFill/>
        </p:spPr>
        <p:txBody>
          <a:bodyPr wrap="square" rtlCol="0">
            <a:spAutoFit/>
          </a:bodyPr>
          <a:lstStyle/>
          <a:p>
            <a:pPr algn="ctr"/>
            <a:r>
              <a:rPr lang="ru-RU" altLang="ko-KR" sz="1400" dirty="0" smtClean="0">
                <a:solidFill>
                  <a:schemeClr val="bg1"/>
                </a:solidFill>
                <a:latin typeface="Arial Black" pitchFamily="34" charset="0"/>
              </a:rPr>
              <a:t>КЛАССИЧЕСКИЙ</a:t>
            </a:r>
            <a:endParaRPr lang="en-US" altLang="ko-KR" sz="1400" dirty="0" smtClean="0">
              <a:solidFill>
                <a:schemeClr val="bg1"/>
              </a:solidFill>
              <a:latin typeface="Arial Black" pitchFamily="34" charset="0"/>
            </a:endParaRPr>
          </a:p>
          <a:p>
            <a:pPr algn="ctr"/>
            <a:r>
              <a:rPr lang="en-US" altLang="ko-KR" sz="1400" dirty="0" smtClean="0">
                <a:solidFill>
                  <a:schemeClr val="bg1"/>
                </a:solidFill>
                <a:latin typeface="Arial Black" pitchFamily="34" charset="0"/>
              </a:rPr>
              <a:t>(CLASSIC)</a:t>
            </a:r>
            <a:endParaRPr lang="ru-RU" altLang="ko-KR" sz="1500" dirty="0" smtClean="0">
              <a:solidFill>
                <a:schemeClr val="bg1"/>
              </a:solidFill>
              <a:latin typeface="Arial Black" pitchFamily="34" charset="0"/>
            </a:endParaRPr>
          </a:p>
        </p:txBody>
      </p:sp>
      <p:sp>
        <p:nvSpPr>
          <p:cNvPr id="28" name="TextBox 27">
            <a:extLst>
              <a:ext uri="{FF2B5EF4-FFF2-40B4-BE49-F238E27FC236}">
                <a16:creationId xmlns:a16="http://schemas.microsoft.com/office/drawing/2014/main" xmlns="" id="{6D75158A-92B5-45AA-BEA6-D242DC81AC78}"/>
              </a:ext>
            </a:extLst>
          </p:cNvPr>
          <p:cNvSpPr txBox="1"/>
          <p:nvPr/>
        </p:nvSpPr>
        <p:spPr>
          <a:xfrm>
            <a:off x="2745105" y="2469465"/>
            <a:ext cx="2203503" cy="523220"/>
          </a:xfrm>
          <a:prstGeom prst="rect">
            <a:avLst/>
          </a:prstGeom>
          <a:noFill/>
        </p:spPr>
        <p:txBody>
          <a:bodyPr wrap="square" rtlCol="0">
            <a:spAutoFit/>
          </a:bodyPr>
          <a:lstStyle/>
          <a:p>
            <a:pPr algn="ctr"/>
            <a:r>
              <a:rPr lang="ru-RU" altLang="ko-KR" sz="1400" dirty="0" smtClean="0">
                <a:solidFill>
                  <a:schemeClr val="bg1"/>
                </a:solidFill>
                <a:latin typeface="Arial Black" pitchFamily="34" charset="0"/>
              </a:rPr>
              <a:t>НИЗКОЧАСТОТНЫЙ</a:t>
            </a:r>
          </a:p>
          <a:p>
            <a:pPr algn="ctr"/>
            <a:r>
              <a:rPr lang="en-US" altLang="ko-KR" sz="1400" dirty="0" smtClean="0">
                <a:solidFill>
                  <a:schemeClr val="bg1"/>
                </a:solidFill>
                <a:latin typeface="Arial Black" pitchFamily="34" charset="0"/>
              </a:rPr>
              <a:t>(REBAR)</a:t>
            </a:r>
            <a:endParaRPr lang="ru-RU" altLang="ko-KR" sz="1400" dirty="0" smtClean="0">
              <a:solidFill>
                <a:schemeClr val="bg1"/>
              </a:solidFill>
              <a:latin typeface="Arial Black" pitchFamily="34" charset="0"/>
            </a:endParaRPr>
          </a:p>
        </p:txBody>
      </p:sp>
      <p:sp>
        <p:nvSpPr>
          <p:cNvPr id="37" name="TextBox 36">
            <a:extLst>
              <a:ext uri="{FF2B5EF4-FFF2-40B4-BE49-F238E27FC236}">
                <a16:creationId xmlns:a16="http://schemas.microsoft.com/office/drawing/2014/main" xmlns="" id="{6D75158A-92B5-45AA-BEA6-D242DC81AC78}"/>
              </a:ext>
            </a:extLst>
          </p:cNvPr>
          <p:cNvSpPr txBox="1"/>
          <p:nvPr/>
        </p:nvSpPr>
        <p:spPr>
          <a:xfrm>
            <a:off x="5005705" y="2469465"/>
            <a:ext cx="2203503" cy="538609"/>
          </a:xfrm>
          <a:prstGeom prst="rect">
            <a:avLst/>
          </a:prstGeom>
          <a:noFill/>
        </p:spPr>
        <p:txBody>
          <a:bodyPr wrap="square" rtlCol="0">
            <a:spAutoFit/>
          </a:bodyPr>
          <a:lstStyle/>
          <a:p>
            <a:pPr algn="ctr"/>
            <a:r>
              <a:rPr lang="ru-RU" altLang="ko-KR" sz="1400" dirty="0" smtClean="0">
                <a:solidFill>
                  <a:schemeClr val="bg1"/>
                </a:solidFill>
                <a:latin typeface="Arial Black" pitchFamily="34" charset="0"/>
              </a:rPr>
              <a:t>СКАЛЬНЫЙ</a:t>
            </a:r>
            <a:endParaRPr lang="en-US" altLang="ko-KR" sz="1400" dirty="0" smtClean="0">
              <a:solidFill>
                <a:schemeClr val="bg1"/>
              </a:solidFill>
              <a:latin typeface="Arial Black" pitchFamily="34" charset="0"/>
            </a:endParaRPr>
          </a:p>
          <a:p>
            <a:pPr algn="ctr"/>
            <a:r>
              <a:rPr lang="en-US" altLang="ko-KR" sz="1400" dirty="0" smtClean="0">
                <a:solidFill>
                  <a:schemeClr val="bg1"/>
                </a:solidFill>
                <a:latin typeface="Arial Black" pitchFamily="34" charset="0"/>
              </a:rPr>
              <a:t>(ROCK)</a:t>
            </a:r>
            <a:endParaRPr lang="ru-RU" altLang="ko-KR" sz="1500" dirty="0" smtClean="0">
              <a:solidFill>
                <a:schemeClr val="bg1"/>
              </a:solidFill>
              <a:latin typeface="Arial Black" pitchFamily="34" charset="0"/>
            </a:endParaRPr>
          </a:p>
        </p:txBody>
      </p:sp>
      <p:sp>
        <p:nvSpPr>
          <p:cNvPr id="40" name="TextBox 39">
            <a:extLst>
              <a:ext uri="{FF2B5EF4-FFF2-40B4-BE49-F238E27FC236}">
                <a16:creationId xmlns:a16="http://schemas.microsoft.com/office/drawing/2014/main" xmlns="" id="{6D75158A-92B5-45AA-BEA6-D242DC81AC78}"/>
              </a:ext>
            </a:extLst>
          </p:cNvPr>
          <p:cNvSpPr txBox="1"/>
          <p:nvPr/>
        </p:nvSpPr>
        <p:spPr>
          <a:xfrm>
            <a:off x="7279005" y="2469465"/>
            <a:ext cx="2203503" cy="307777"/>
          </a:xfrm>
          <a:prstGeom prst="rect">
            <a:avLst/>
          </a:prstGeom>
          <a:noFill/>
        </p:spPr>
        <p:txBody>
          <a:bodyPr wrap="square" rtlCol="0">
            <a:spAutoFit/>
          </a:bodyPr>
          <a:lstStyle/>
          <a:p>
            <a:pPr algn="ctr"/>
            <a:r>
              <a:rPr lang="ru-RU" altLang="ko-KR" sz="1400" dirty="0" smtClean="0">
                <a:solidFill>
                  <a:schemeClr val="bg1"/>
                </a:solidFill>
                <a:latin typeface="Arial Black" pitchFamily="34" charset="0"/>
              </a:rPr>
              <a:t>Р2</a:t>
            </a:r>
          </a:p>
        </p:txBody>
      </p:sp>
      <p:sp>
        <p:nvSpPr>
          <p:cNvPr id="43" name="TextBox 42">
            <a:extLst>
              <a:ext uri="{FF2B5EF4-FFF2-40B4-BE49-F238E27FC236}">
                <a16:creationId xmlns:a16="http://schemas.microsoft.com/office/drawing/2014/main" xmlns="" id="{6D75158A-92B5-45AA-BEA6-D242DC81AC78}"/>
              </a:ext>
            </a:extLst>
          </p:cNvPr>
          <p:cNvSpPr txBox="1"/>
          <p:nvPr/>
        </p:nvSpPr>
        <p:spPr>
          <a:xfrm>
            <a:off x="9552305" y="2469465"/>
            <a:ext cx="2203503" cy="523220"/>
          </a:xfrm>
          <a:prstGeom prst="rect">
            <a:avLst/>
          </a:prstGeom>
          <a:noFill/>
        </p:spPr>
        <p:txBody>
          <a:bodyPr wrap="square" rtlCol="0">
            <a:spAutoFit/>
          </a:bodyPr>
          <a:lstStyle/>
          <a:p>
            <a:pPr algn="ctr"/>
            <a:r>
              <a:rPr lang="ru-RU" altLang="ko-KR" sz="1400" dirty="0" smtClean="0">
                <a:solidFill>
                  <a:schemeClr val="bg1"/>
                </a:solidFill>
                <a:latin typeface="Arial Black" pitchFamily="34" charset="0"/>
              </a:rPr>
              <a:t>СУПЕР 68см</a:t>
            </a:r>
          </a:p>
          <a:p>
            <a:pPr algn="ctr"/>
            <a:r>
              <a:rPr lang="ru-RU" altLang="ko-KR" sz="1400" dirty="0" smtClean="0">
                <a:solidFill>
                  <a:schemeClr val="bg1"/>
                </a:solidFill>
                <a:latin typeface="Arial Black" pitchFamily="34" charset="0"/>
              </a:rPr>
              <a:t>(</a:t>
            </a:r>
            <a:r>
              <a:rPr lang="en-US" altLang="ko-KR" sz="1400" dirty="0" smtClean="0">
                <a:solidFill>
                  <a:schemeClr val="bg1"/>
                </a:solidFill>
                <a:latin typeface="Arial Black" pitchFamily="34" charset="0"/>
              </a:rPr>
              <a:t>SUPER</a:t>
            </a:r>
            <a:r>
              <a:rPr lang="ru-RU" altLang="ko-KR" sz="1400" dirty="0" smtClean="0">
                <a:solidFill>
                  <a:schemeClr val="bg1"/>
                </a:solidFill>
                <a:latin typeface="Arial Black" pitchFamily="34" charset="0"/>
              </a:rPr>
              <a:t>)</a:t>
            </a:r>
          </a:p>
        </p:txBody>
      </p:sp>
      <p:sp>
        <p:nvSpPr>
          <p:cNvPr id="45" name="TextBox 44">
            <a:extLst>
              <a:ext uri="{FF2B5EF4-FFF2-40B4-BE49-F238E27FC236}">
                <a16:creationId xmlns:a16="http://schemas.microsoft.com/office/drawing/2014/main" xmlns="" id="{D8D4CE53-B809-4F52-B3D6-EDA25F661579}"/>
              </a:ext>
            </a:extLst>
          </p:cNvPr>
          <p:cNvSpPr txBox="1"/>
          <p:nvPr/>
        </p:nvSpPr>
        <p:spPr>
          <a:xfrm>
            <a:off x="467139" y="3355477"/>
            <a:ext cx="2236304" cy="430887"/>
          </a:xfrm>
          <a:prstGeom prst="rect">
            <a:avLst/>
          </a:prstGeom>
          <a:noFill/>
        </p:spPr>
        <p:txBody>
          <a:bodyPr wrap="square" rtlCol="0">
            <a:spAutoFit/>
          </a:bodyPr>
          <a:lstStyle>
            <a:defPPr>
              <a:defRPr lang="ko-KR"/>
            </a:defPPr>
            <a:lvl1pPr>
              <a:defRPr sz="1100"/>
            </a:lvl1pPr>
          </a:lstStyle>
          <a:p>
            <a:pPr algn="ctr"/>
            <a:r>
              <a:rPr lang="ru-RU" altLang="ko-KR" b="1" dirty="0" smtClean="0">
                <a:solidFill>
                  <a:schemeClr val="bg1"/>
                </a:solidFill>
                <a:latin typeface="Arial Black" pitchFamily="34" charset="0"/>
                <a:cs typeface="Arial" pitchFamily="34" charset="0"/>
              </a:rPr>
              <a:t>Калибровка по полной частоте</a:t>
            </a:r>
            <a:endParaRPr lang="en-US" altLang="ko-KR" b="1" dirty="0">
              <a:solidFill>
                <a:schemeClr val="bg1"/>
              </a:solidFill>
              <a:latin typeface="Arial Black" pitchFamily="34" charset="0"/>
              <a:cs typeface="Arial" pitchFamily="34" charset="0"/>
            </a:endParaRPr>
          </a:p>
        </p:txBody>
      </p:sp>
      <p:sp>
        <p:nvSpPr>
          <p:cNvPr id="46" name="TextBox 45">
            <a:extLst>
              <a:ext uri="{FF2B5EF4-FFF2-40B4-BE49-F238E27FC236}">
                <a16:creationId xmlns:a16="http://schemas.microsoft.com/office/drawing/2014/main" xmlns="" id="{D8D4CE53-B809-4F52-B3D6-EDA25F661579}"/>
              </a:ext>
            </a:extLst>
          </p:cNvPr>
          <p:cNvSpPr txBox="1"/>
          <p:nvPr/>
        </p:nvSpPr>
        <p:spPr>
          <a:xfrm>
            <a:off x="2787985" y="3270838"/>
            <a:ext cx="2202180" cy="600164"/>
          </a:xfrm>
          <a:prstGeom prst="rect">
            <a:avLst/>
          </a:prstGeom>
          <a:noFill/>
        </p:spPr>
        <p:txBody>
          <a:bodyPr wrap="square" rtlCol="0">
            <a:spAutoFit/>
          </a:bodyPr>
          <a:lstStyle>
            <a:defPPr>
              <a:defRPr lang="ko-KR"/>
            </a:defPPr>
            <a:lvl1pPr>
              <a:defRPr sz="1100"/>
            </a:lvl1pPr>
          </a:lstStyle>
          <a:p>
            <a:pPr algn="ctr"/>
            <a:r>
              <a:rPr lang="ru-RU" altLang="ko-KR" b="1" dirty="0" smtClean="0">
                <a:solidFill>
                  <a:schemeClr val="bg1"/>
                </a:solidFill>
                <a:latin typeface="Arial Black" pitchFamily="34" charset="0"/>
                <a:cs typeface="Arial" pitchFamily="34" charset="0"/>
              </a:rPr>
              <a:t>ЖД пути</a:t>
            </a:r>
          </a:p>
          <a:p>
            <a:pPr algn="ctr"/>
            <a:r>
              <a:rPr lang="ru-RU" altLang="ko-KR" b="1" dirty="0" smtClean="0">
                <a:solidFill>
                  <a:schemeClr val="bg1"/>
                </a:solidFill>
                <a:latin typeface="Arial Black" pitchFamily="34" charset="0"/>
                <a:cs typeface="Arial" pitchFamily="34" charset="0"/>
              </a:rPr>
              <a:t>Железо - бетонные перекрытия</a:t>
            </a:r>
          </a:p>
        </p:txBody>
      </p:sp>
      <p:sp>
        <p:nvSpPr>
          <p:cNvPr id="47" name="TextBox 46">
            <a:extLst>
              <a:ext uri="{FF2B5EF4-FFF2-40B4-BE49-F238E27FC236}">
                <a16:creationId xmlns:a16="http://schemas.microsoft.com/office/drawing/2014/main" xmlns="" id="{D8D4CE53-B809-4F52-B3D6-EDA25F661579}"/>
              </a:ext>
            </a:extLst>
          </p:cNvPr>
          <p:cNvSpPr txBox="1"/>
          <p:nvPr/>
        </p:nvSpPr>
        <p:spPr>
          <a:xfrm>
            <a:off x="5127469" y="3155422"/>
            <a:ext cx="1996696"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Скальное бурение</a:t>
            </a:r>
          </a:p>
          <a:p>
            <a:pPr algn="ctr"/>
            <a:r>
              <a:rPr lang="ru-RU" altLang="ko-KR" sz="1200" b="1" dirty="0" smtClean="0">
                <a:solidFill>
                  <a:schemeClr val="bg1"/>
                </a:solidFill>
                <a:latin typeface="Arial Black" pitchFamily="34" charset="0"/>
                <a:cs typeface="Arial" pitchFamily="34" charset="0"/>
              </a:rPr>
              <a:t>Увеличенное время</a:t>
            </a:r>
          </a:p>
          <a:p>
            <a:pPr algn="ctr"/>
            <a:r>
              <a:rPr lang="ru-RU" altLang="ko-KR" sz="1200" b="1" dirty="0" smtClean="0">
                <a:solidFill>
                  <a:schemeClr val="bg1"/>
                </a:solidFill>
                <a:latin typeface="Arial Black" pitchFamily="34" charset="0"/>
                <a:cs typeface="Arial" pitchFamily="34" charset="0"/>
              </a:rPr>
              <a:t>работы зонда</a:t>
            </a:r>
            <a:endParaRPr lang="en-US" altLang="ko-KR" sz="1200" b="1" dirty="0" smtClean="0">
              <a:solidFill>
                <a:schemeClr val="bg1"/>
              </a:solidFill>
              <a:latin typeface="Arial Black" pitchFamily="34" charset="0"/>
              <a:cs typeface="Arial" pitchFamily="34" charset="0"/>
            </a:endParaRPr>
          </a:p>
          <a:p>
            <a:pPr algn="ctr"/>
            <a:endParaRPr lang="ru-RU" altLang="ko-KR" sz="1200" b="1" dirty="0" smtClean="0">
              <a:solidFill>
                <a:schemeClr val="bg1"/>
              </a:solidFill>
              <a:latin typeface="Arial Black" pitchFamily="34" charset="0"/>
              <a:cs typeface="Arial" pitchFamily="34" charset="0"/>
            </a:endParaRPr>
          </a:p>
        </p:txBody>
      </p:sp>
      <p:sp>
        <p:nvSpPr>
          <p:cNvPr id="48" name="TextBox 47">
            <a:extLst>
              <a:ext uri="{FF2B5EF4-FFF2-40B4-BE49-F238E27FC236}">
                <a16:creationId xmlns:a16="http://schemas.microsoft.com/office/drawing/2014/main" xmlns="" id="{D8D4CE53-B809-4F52-B3D6-EDA25F661579}"/>
              </a:ext>
            </a:extLst>
          </p:cNvPr>
          <p:cNvSpPr txBox="1"/>
          <p:nvPr/>
        </p:nvSpPr>
        <p:spPr>
          <a:xfrm>
            <a:off x="7280364" y="3355477"/>
            <a:ext cx="2217682" cy="430887"/>
          </a:xfrm>
          <a:prstGeom prst="rect">
            <a:avLst/>
          </a:prstGeom>
          <a:noFill/>
        </p:spPr>
        <p:txBody>
          <a:bodyPr wrap="square" rtlCol="0">
            <a:spAutoFit/>
          </a:bodyPr>
          <a:lstStyle>
            <a:defPPr>
              <a:defRPr lang="ko-KR"/>
            </a:defPPr>
            <a:lvl1pPr>
              <a:defRPr sz="1100"/>
            </a:lvl1pPr>
          </a:lstStyle>
          <a:p>
            <a:pPr algn="ctr"/>
            <a:r>
              <a:rPr lang="ru-RU" altLang="ko-KR" b="1" dirty="0" smtClean="0">
                <a:solidFill>
                  <a:schemeClr val="bg1"/>
                </a:solidFill>
                <a:latin typeface="Arial Black" pitchFamily="34" charset="0"/>
                <a:cs typeface="Arial" pitchFamily="34" charset="0"/>
              </a:rPr>
              <a:t>Для бурения с ударом и скального бурения</a:t>
            </a:r>
          </a:p>
        </p:txBody>
      </p:sp>
      <p:sp>
        <p:nvSpPr>
          <p:cNvPr id="49" name="TextBox 48">
            <a:extLst>
              <a:ext uri="{FF2B5EF4-FFF2-40B4-BE49-F238E27FC236}">
                <a16:creationId xmlns:a16="http://schemas.microsoft.com/office/drawing/2014/main" xmlns="" id="{D8D4CE53-B809-4F52-B3D6-EDA25F661579}"/>
              </a:ext>
            </a:extLst>
          </p:cNvPr>
          <p:cNvSpPr txBox="1"/>
          <p:nvPr/>
        </p:nvSpPr>
        <p:spPr>
          <a:xfrm>
            <a:off x="9624060" y="3355477"/>
            <a:ext cx="1996696" cy="430887"/>
          </a:xfrm>
          <a:prstGeom prst="rect">
            <a:avLst/>
          </a:prstGeom>
          <a:noFill/>
        </p:spPr>
        <p:txBody>
          <a:bodyPr wrap="square" rtlCol="0">
            <a:spAutoFit/>
          </a:bodyPr>
          <a:lstStyle>
            <a:defPPr>
              <a:defRPr lang="ko-KR"/>
            </a:defPPr>
            <a:lvl1pPr>
              <a:defRPr sz="1100"/>
            </a:lvl1pPr>
          </a:lstStyle>
          <a:p>
            <a:pPr algn="ctr"/>
            <a:r>
              <a:rPr lang="ru-RU" altLang="ko-KR" b="1" dirty="0" smtClean="0">
                <a:solidFill>
                  <a:schemeClr val="bg1"/>
                </a:solidFill>
                <a:latin typeface="Arial Black" pitchFamily="34" charset="0"/>
                <a:cs typeface="Arial" pitchFamily="34" charset="0"/>
              </a:rPr>
              <a:t>Для сверхглубоких скважин</a:t>
            </a:r>
            <a:endParaRPr lang="en-US" altLang="ko-KR" sz="1400" b="1" dirty="0">
              <a:solidFill>
                <a:schemeClr val="bg1"/>
              </a:solidFill>
              <a:latin typeface="Arial Black" pitchFamily="34" charset="0"/>
              <a:cs typeface="Arial" pitchFamily="34" charset="0"/>
            </a:endParaRPr>
          </a:p>
        </p:txBody>
      </p:sp>
      <p:sp>
        <p:nvSpPr>
          <p:cNvPr id="51" name="TextBox 50">
            <a:extLst>
              <a:ext uri="{FF2B5EF4-FFF2-40B4-BE49-F238E27FC236}">
                <a16:creationId xmlns:a16="http://schemas.microsoft.com/office/drawing/2014/main" xmlns="" id="{D8D4CE53-B809-4F52-B3D6-EDA25F661579}"/>
              </a:ext>
            </a:extLst>
          </p:cNvPr>
          <p:cNvSpPr txBox="1"/>
          <p:nvPr/>
        </p:nvSpPr>
        <p:spPr>
          <a:xfrm>
            <a:off x="2890727" y="4020141"/>
            <a:ext cx="1996696" cy="646331"/>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Рабочие частоты</a:t>
            </a:r>
          </a:p>
          <a:p>
            <a:pPr algn="ctr"/>
            <a:r>
              <a:rPr lang="en-US" altLang="ko-KR" sz="1200" b="1" dirty="0" smtClean="0">
                <a:solidFill>
                  <a:schemeClr val="bg1"/>
                </a:solidFill>
                <a:latin typeface="Arial Black" pitchFamily="34" charset="0"/>
                <a:cs typeface="Arial" pitchFamily="34" charset="0"/>
              </a:rPr>
              <a:t>0.3/0.4/0.5/0.6/0.7/0.8KHz</a:t>
            </a:r>
            <a:endParaRPr lang="en-US" altLang="ko-KR" sz="1200" b="1" dirty="0">
              <a:solidFill>
                <a:schemeClr val="bg1"/>
              </a:solidFill>
              <a:latin typeface="Arial Black" pitchFamily="34" charset="0"/>
              <a:cs typeface="Arial" pitchFamily="34" charset="0"/>
            </a:endParaRPr>
          </a:p>
        </p:txBody>
      </p:sp>
      <p:sp>
        <p:nvSpPr>
          <p:cNvPr id="52" name="TextBox 51">
            <a:extLst>
              <a:ext uri="{FF2B5EF4-FFF2-40B4-BE49-F238E27FC236}">
                <a16:creationId xmlns:a16="http://schemas.microsoft.com/office/drawing/2014/main" xmlns="" id="{D8D4CE53-B809-4F52-B3D6-EDA25F661579}"/>
              </a:ext>
            </a:extLst>
          </p:cNvPr>
          <p:cNvSpPr txBox="1"/>
          <p:nvPr/>
        </p:nvSpPr>
        <p:spPr>
          <a:xfrm>
            <a:off x="5127469" y="4020141"/>
            <a:ext cx="1996696" cy="646331"/>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Рабочие частоты</a:t>
            </a:r>
          </a:p>
          <a:p>
            <a:pPr algn="ctr"/>
            <a:r>
              <a:rPr lang="en-US" altLang="ko-KR" sz="1200" b="1" dirty="0" smtClean="0">
                <a:solidFill>
                  <a:schemeClr val="bg1"/>
                </a:solidFill>
                <a:latin typeface="Arial Black" pitchFamily="34" charset="0"/>
                <a:cs typeface="Arial" pitchFamily="34" charset="0"/>
              </a:rPr>
              <a:t>5/7/10/12/15/19/21/24/28/30/35/41KHz</a:t>
            </a:r>
            <a:endParaRPr lang="en-US" altLang="ko-KR" sz="1200" b="1" dirty="0">
              <a:solidFill>
                <a:schemeClr val="bg1"/>
              </a:solidFill>
              <a:latin typeface="Arial Black" pitchFamily="34" charset="0"/>
              <a:cs typeface="Arial" pitchFamily="34" charset="0"/>
            </a:endParaRPr>
          </a:p>
        </p:txBody>
      </p:sp>
      <p:sp>
        <p:nvSpPr>
          <p:cNvPr id="53" name="TextBox 52">
            <a:extLst>
              <a:ext uri="{FF2B5EF4-FFF2-40B4-BE49-F238E27FC236}">
                <a16:creationId xmlns:a16="http://schemas.microsoft.com/office/drawing/2014/main" xmlns="" id="{D8D4CE53-B809-4F52-B3D6-EDA25F661579}"/>
              </a:ext>
            </a:extLst>
          </p:cNvPr>
          <p:cNvSpPr txBox="1"/>
          <p:nvPr/>
        </p:nvSpPr>
        <p:spPr>
          <a:xfrm>
            <a:off x="9669780" y="4020141"/>
            <a:ext cx="1996696" cy="646331"/>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Рабочие частоты</a:t>
            </a:r>
          </a:p>
          <a:p>
            <a:pPr algn="ctr"/>
            <a:r>
              <a:rPr lang="en-US" altLang="ko-KR" sz="1200" b="1" dirty="0" smtClean="0">
                <a:solidFill>
                  <a:schemeClr val="bg1"/>
                </a:solidFill>
                <a:latin typeface="Arial Black" pitchFamily="34" charset="0"/>
                <a:cs typeface="Arial" pitchFamily="34" charset="0"/>
              </a:rPr>
              <a:t>5/7/10/12/15/19/21/24/28/30/35/41KHz</a:t>
            </a:r>
            <a:endParaRPr lang="en-US" altLang="ko-KR" sz="1200" b="1" dirty="0">
              <a:solidFill>
                <a:schemeClr val="bg1"/>
              </a:solidFill>
              <a:latin typeface="Arial Black" pitchFamily="34" charset="0"/>
              <a:cs typeface="Arial" pitchFamily="34" charset="0"/>
            </a:endParaRPr>
          </a:p>
        </p:txBody>
      </p:sp>
      <p:sp>
        <p:nvSpPr>
          <p:cNvPr id="54" name="TextBox 53">
            <a:extLst>
              <a:ext uri="{FF2B5EF4-FFF2-40B4-BE49-F238E27FC236}">
                <a16:creationId xmlns:a16="http://schemas.microsoft.com/office/drawing/2014/main" xmlns="" id="{D8D4CE53-B809-4F52-B3D6-EDA25F661579}"/>
              </a:ext>
            </a:extLst>
          </p:cNvPr>
          <p:cNvSpPr txBox="1"/>
          <p:nvPr/>
        </p:nvSpPr>
        <p:spPr>
          <a:xfrm>
            <a:off x="7459980" y="4020141"/>
            <a:ext cx="1996696" cy="646331"/>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Рабочие частоты</a:t>
            </a:r>
          </a:p>
          <a:p>
            <a:pPr algn="ctr"/>
            <a:r>
              <a:rPr lang="en-US" altLang="ko-KR" sz="1200" b="1" dirty="0" smtClean="0">
                <a:solidFill>
                  <a:schemeClr val="bg1"/>
                </a:solidFill>
                <a:latin typeface="Arial Black" pitchFamily="34" charset="0"/>
                <a:cs typeface="Arial" pitchFamily="34" charset="0"/>
              </a:rPr>
              <a:t>5/7/10/12/15/19/21/24/28/30/35/41KHz</a:t>
            </a:r>
            <a:endParaRPr lang="en-US" altLang="ko-KR" sz="1200" b="1" dirty="0">
              <a:solidFill>
                <a:schemeClr val="bg1"/>
              </a:solidFill>
              <a:latin typeface="Arial Black" pitchFamily="34" charset="0"/>
              <a:cs typeface="Arial" pitchFamily="34" charset="0"/>
            </a:endParaRPr>
          </a:p>
        </p:txBody>
      </p:sp>
      <p:pic>
        <p:nvPicPr>
          <p:cNvPr id="6148" name="Picture 4" descr="\\Mix-pc\общая папка\ТАМОЖНЯ\Nanjing Himalaya Digital Technology Co.Ltd\Фото и видео\picture\separate item\transmitter48-1cm.png"/>
          <p:cNvPicPr>
            <a:picLocks noChangeAspect="1" noChangeArrowheads="1"/>
          </p:cNvPicPr>
          <p:nvPr/>
        </p:nvPicPr>
        <p:blipFill>
          <a:blip r:embed="rId5" cstate="print"/>
          <a:srcRect/>
          <a:stretch>
            <a:fillRect/>
          </a:stretch>
        </p:blipFill>
        <p:spPr bwMode="auto">
          <a:xfrm rot="201560">
            <a:off x="5011227" y="1336207"/>
            <a:ext cx="2262130" cy="1696598"/>
          </a:xfrm>
          <a:prstGeom prst="rect">
            <a:avLst/>
          </a:prstGeom>
          <a:noFill/>
        </p:spPr>
      </p:pic>
      <p:pic>
        <p:nvPicPr>
          <p:cNvPr id="6149" name="Picture 5" descr="\\Mix-pc\общая папка\ТАМОЖНЯ\Nanjing Himalaya Digital Technology Co.Ltd\Фото и видео\picture\separate item\transmitter48-2cm.png"/>
          <p:cNvPicPr>
            <a:picLocks noChangeAspect="1" noChangeArrowheads="1"/>
          </p:cNvPicPr>
          <p:nvPr/>
        </p:nvPicPr>
        <p:blipFill>
          <a:blip r:embed="rId6" cstate="print"/>
          <a:srcRect/>
          <a:stretch>
            <a:fillRect/>
          </a:stretch>
        </p:blipFill>
        <p:spPr bwMode="auto">
          <a:xfrm rot="162943">
            <a:off x="2822027" y="1384663"/>
            <a:ext cx="2134097" cy="1600573"/>
          </a:xfrm>
          <a:prstGeom prst="rect">
            <a:avLst/>
          </a:prstGeom>
          <a:noFill/>
        </p:spPr>
      </p:pic>
      <p:pic>
        <p:nvPicPr>
          <p:cNvPr id="6150" name="Picture 6" descr="\\Mix-pc\общая папка\ТАМОЖНЯ\Nanjing Himalaya Digital Technology Co.Ltd\Фото и видео\picture\separate item\transmitter48cm.png"/>
          <p:cNvPicPr>
            <a:picLocks noChangeAspect="1" noChangeArrowheads="1"/>
          </p:cNvPicPr>
          <p:nvPr/>
        </p:nvPicPr>
        <p:blipFill>
          <a:blip r:embed="rId7" cstate="print"/>
          <a:srcRect/>
          <a:stretch>
            <a:fillRect/>
          </a:stretch>
        </p:blipFill>
        <p:spPr bwMode="auto">
          <a:xfrm rot="205437">
            <a:off x="7238998" y="1325879"/>
            <a:ext cx="2270761" cy="1703070"/>
          </a:xfrm>
          <a:prstGeom prst="rect">
            <a:avLst/>
          </a:prstGeom>
          <a:noFill/>
        </p:spPr>
      </p:pic>
      <p:sp>
        <p:nvSpPr>
          <p:cNvPr id="6152" name="AutoShape 8" descr="blob:https://web.whatsapp.com/d5b52ce6-3304-4ca8-a343-12bda393c52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6" name="TextBox 55">
            <a:extLst>
              <a:ext uri="{FF2B5EF4-FFF2-40B4-BE49-F238E27FC236}">
                <a16:creationId xmlns:a16="http://schemas.microsoft.com/office/drawing/2014/main" xmlns="" id="{D8D4CE53-B809-4F52-B3D6-EDA25F661579}"/>
              </a:ext>
            </a:extLst>
          </p:cNvPr>
          <p:cNvSpPr txBox="1"/>
          <p:nvPr/>
        </p:nvSpPr>
        <p:spPr>
          <a:xfrm>
            <a:off x="477078" y="5063749"/>
            <a:ext cx="2206487"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МАКСИМАЛЬНОЕ ВРЕМЯ РАБОТЫ 62.5ч</a:t>
            </a:r>
          </a:p>
          <a:p>
            <a:pPr algn="ctr"/>
            <a:r>
              <a:rPr lang="ru-RU" altLang="ko-KR" sz="1200" b="1" dirty="0" smtClean="0">
                <a:solidFill>
                  <a:schemeClr val="bg1"/>
                </a:solidFill>
                <a:latin typeface="Arial Black" pitchFamily="34" charset="0"/>
                <a:cs typeface="Arial" pitchFamily="34" charset="0"/>
              </a:rPr>
              <a:t>ДАЛЬНОСТЬ СИГНАЛА</a:t>
            </a:r>
            <a:r>
              <a:rPr lang="en-US" altLang="ko-KR" sz="1200" b="1" dirty="0" smtClean="0">
                <a:solidFill>
                  <a:schemeClr val="bg1"/>
                </a:solidFill>
                <a:latin typeface="Arial Black" pitchFamily="34" charset="0"/>
                <a:cs typeface="Arial" pitchFamily="34" charset="0"/>
              </a:rPr>
              <a:t> </a:t>
            </a:r>
            <a:r>
              <a:rPr lang="ru-RU" altLang="ko-KR" sz="1200" b="1" dirty="0" smtClean="0">
                <a:solidFill>
                  <a:schemeClr val="bg1"/>
                </a:solidFill>
                <a:latin typeface="Arial Black" pitchFamily="34" charset="0"/>
                <a:cs typeface="Arial" pitchFamily="34" charset="0"/>
              </a:rPr>
              <a:t>ДО 68м </a:t>
            </a:r>
            <a:endParaRPr lang="en-US" altLang="ko-KR" sz="1200" b="1" dirty="0">
              <a:solidFill>
                <a:schemeClr val="bg1"/>
              </a:solidFill>
              <a:latin typeface="Arial Black" pitchFamily="34" charset="0"/>
              <a:cs typeface="Arial" pitchFamily="34" charset="0"/>
            </a:endParaRPr>
          </a:p>
        </p:txBody>
      </p:sp>
      <p:sp>
        <p:nvSpPr>
          <p:cNvPr id="57" name="TextBox 56">
            <a:extLst>
              <a:ext uri="{FF2B5EF4-FFF2-40B4-BE49-F238E27FC236}">
                <a16:creationId xmlns:a16="http://schemas.microsoft.com/office/drawing/2014/main" xmlns="" id="{D8D4CE53-B809-4F52-B3D6-EDA25F661579}"/>
              </a:ext>
            </a:extLst>
          </p:cNvPr>
          <p:cNvSpPr txBox="1"/>
          <p:nvPr/>
        </p:nvSpPr>
        <p:spPr>
          <a:xfrm>
            <a:off x="2785832" y="5063749"/>
            <a:ext cx="2206487"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МАКСИМАЛЬНОЕ ВРЕМЯ РАБОТЫ 31ч</a:t>
            </a:r>
          </a:p>
          <a:p>
            <a:pPr algn="ctr"/>
            <a:r>
              <a:rPr lang="ru-RU" altLang="ko-KR" sz="1200" b="1" dirty="0" smtClean="0">
                <a:solidFill>
                  <a:schemeClr val="bg1"/>
                </a:solidFill>
                <a:latin typeface="Arial Black" pitchFamily="34" charset="0"/>
                <a:cs typeface="Arial" pitchFamily="34" charset="0"/>
              </a:rPr>
              <a:t>ДАЛЬНОСТЬ СИГНАЛА</a:t>
            </a:r>
            <a:r>
              <a:rPr lang="en-US" altLang="ko-KR" sz="1200" b="1" dirty="0" smtClean="0">
                <a:solidFill>
                  <a:schemeClr val="bg1"/>
                </a:solidFill>
                <a:latin typeface="Arial Black" pitchFamily="34" charset="0"/>
                <a:cs typeface="Arial" pitchFamily="34" charset="0"/>
              </a:rPr>
              <a:t> </a:t>
            </a:r>
            <a:r>
              <a:rPr lang="ru-RU" altLang="ko-KR" sz="1200" b="1" dirty="0" smtClean="0">
                <a:solidFill>
                  <a:schemeClr val="bg1"/>
                </a:solidFill>
                <a:latin typeface="Arial Black" pitchFamily="34" charset="0"/>
                <a:cs typeface="Arial" pitchFamily="34" charset="0"/>
              </a:rPr>
              <a:t>ДО 10м </a:t>
            </a:r>
            <a:endParaRPr lang="en-US" altLang="ko-KR" sz="1200" b="1" dirty="0">
              <a:solidFill>
                <a:schemeClr val="bg1"/>
              </a:solidFill>
              <a:latin typeface="Arial Black" pitchFamily="34" charset="0"/>
              <a:cs typeface="Arial" pitchFamily="34" charset="0"/>
            </a:endParaRPr>
          </a:p>
        </p:txBody>
      </p:sp>
      <p:sp>
        <p:nvSpPr>
          <p:cNvPr id="58" name="TextBox 57">
            <a:extLst>
              <a:ext uri="{FF2B5EF4-FFF2-40B4-BE49-F238E27FC236}">
                <a16:creationId xmlns:a16="http://schemas.microsoft.com/office/drawing/2014/main" xmlns="" id="{D8D4CE53-B809-4F52-B3D6-EDA25F661579}"/>
              </a:ext>
            </a:extLst>
          </p:cNvPr>
          <p:cNvSpPr txBox="1"/>
          <p:nvPr/>
        </p:nvSpPr>
        <p:spPr>
          <a:xfrm>
            <a:off x="5022574" y="5063749"/>
            <a:ext cx="2206487"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МАКСИМАЛЬНОЕ ВРЕМЯ РАБОТЫ 93ч</a:t>
            </a:r>
          </a:p>
          <a:p>
            <a:pPr algn="ctr"/>
            <a:r>
              <a:rPr lang="ru-RU" altLang="ko-KR" sz="1200" b="1" dirty="0" smtClean="0">
                <a:solidFill>
                  <a:schemeClr val="bg1"/>
                </a:solidFill>
                <a:latin typeface="Arial Black" pitchFamily="34" charset="0"/>
                <a:cs typeface="Arial" pitchFamily="34" charset="0"/>
              </a:rPr>
              <a:t>ДАЛЬНОСТЬ СИГНАЛА</a:t>
            </a:r>
            <a:r>
              <a:rPr lang="en-US" altLang="ko-KR" sz="1200" b="1" dirty="0" smtClean="0">
                <a:solidFill>
                  <a:schemeClr val="bg1"/>
                </a:solidFill>
                <a:latin typeface="Arial Black" pitchFamily="34" charset="0"/>
                <a:cs typeface="Arial" pitchFamily="34" charset="0"/>
              </a:rPr>
              <a:t> </a:t>
            </a:r>
            <a:r>
              <a:rPr lang="ru-RU" altLang="ko-KR" sz="1200" b="1" dirty="0" smtClean="0">
                <a:solidFill>
                  <a:schemeClr val="bg1"/>
                </a:solidFill>
                <a:latin typeface="Arial Black" pitchFamily="34" charset="0"/>
                <a:cs typeface="Arial" pitchFamily="34" charset="0"/>
              </a:rPr>
              <a:t>ДО 68м </a:t>
            </a:r>
            <a:endParaRPr lang="en-US" altLang="ko-KR" sz="1200" b="1" dirty="0">
              <a:solidFill>
                <a:schemeClr val="bg1"/>
              </a:solidFill>
              <a:latin typeface="Arial Black" pitchFamily="34" charset="0"/>
              <a:cs typeface="Arial" pitchFamily="34" charset="0"/>
            </a:endParaRPr>
          </a:p>
        </p:txBody>
      </p:sp>
      <p:sp>
        <p:nvSpPr>
          <p:cNvPr id="59" name="TextBox 58">
            <a:extLst>
              <a:ext uri="{FF2B5EF4-FFF2-40B4-BE49-F238E27FC236}">
                <a16:creationId xmlns:a16="http://schemas.microsoft.com/office/drawing/2014/main" xmlns="" id="{D8D4CE53-B809-4F52-B3D6-EDA25F661579}"/>
              </a:ext>
            </a:extLst>
          </p:cNvPr>
          <p:cNvSpPr txBox="1"/>
          <p:nvPr/>
        </p:nvSpPr>
        <p:spPr>
          <a:xfrm>
            <a:off x="7278756" y="5063749"/>
            <a:ext cx="2206487"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МАКСИМАЛЬНОЕ ВРЕМЯ РАБОТЫ -ДАЛЬНОСТЬ СИГНАЛА</a:t>
            </a:r>
            <a:r>
              <a:rPr lang="en-US" altLang="ko-KR" sz="1200" b="1" dirty="0" smtClean="0">
                <a:solidFill>
                  <a:schemeClr val="bg1"/>
                </a:solidFill>
                <a:latin typeface="Arial Black" pitchFamily="34" charset="0"/>
                <a:cs typeface="Arial" pitchFamily="34" charset="0"/>
              </a:rPr>
              <a:t> </a:t>
            </a:r>
            <a:r>
              <a:rPr lang="ru-RU" altLang="ko-KR" sz="1200" b="1" dirty="0" smtClean="0">
                <a:solidFill>
                  <a:schemeClr val="bg1"/>
                </a:solidFill>
                <a:latin typeface="Arial Black" pitchFamily="34" charset="0"/>
                <a:cs typeface="Arial" pitchFamily="34" charset="0"/>
              </a:rPr>
              <a:t>ДО 68м </a:t>
            </a:r>
            <a:endParaRPr lang="en-US" altLang="ko-KR" sz="1200" b="1" dirty="0">
              <a:solidFill>
                <a:schemeClr val="bg1"/>
              </a:solidFill>
              <a:latin typeface="Arial Black" pitchFamily="34" charset="0"/>
              <a:cs typeface="Arial" pitchFamily="34" charset="0"/>
            </a:endParaRPr>
          </a:p>
        </p:txBody>
      </p:sp>
      <p:sp>
        <p:nvSpPr>
          <p:cNvPr id="60" name="TextBox 59">
            <a:extLst>
              <a:ext uri="{FF2B5EF4-FFF2-40B4-BE49-F238E27FC236}">
                <a16:creationId xmlns:a16="http://schemas.microsoft.com/office/drawing/2014/main" xmlns="" id="{D8D4CE53-B809-4F52-B3D6-EDA25F661579}"/>
              </a:ext>
            </a:extLst>
          </p:cNvPr>
          <p:cNvSpPr txBox="1"/>
          <p:nvPr/>
        </p:nvSpPr>
        <p:spPr>
          <a:xfrm>
            <a:off x="9574696" y="5063749"/>
            <a:ext cx="2206487" cy="830997"/>
          </a:xfrm>
          <a:prstGeom prst="rect">
            <a:avLst/>
          </a:prstGeom>
          <a:noFill/>
        </p:spPr>
        <p:txBody>
          <a:bodyPr wrap="square" rtlCol="0">
            <a:spAutoFit/>
          </a:bodyPr>
          <a:lstStyle>
            <a:defPPr>
              <a:defRPr lang="ko-KR"/>
            </a:defPPr>
            <a:lvl1pPr>
              <a:defRPr sz="1100"/>
            </a:lvl1pPr>
          </a:lstStyle>
          <a:p>
            <a:pPr algn="ctr"/>
            <a:r>
              <a:rPr lang="ru-RU" altLang="ko-KR" sz="1200" b="1" dirty="0" smtClean="0">
                <a:solidFill>
                  <a:schemeClr val="bg1"/>
                </a:solidFill>
                <a:latin typeface="Arial Black" pitchFamily="34" charset="0"/>
                <a:cs typeface="Arial" pitchFamily="34" charset="0"/>
              </a:rPr>
              <a:t>МАКСИМАЛЬНОЕ ВРЕМЯ РАБОТЫ 140ч</a:t>
            </a:r>
          </a:p>
          <a:p>
            <a:pPr algn="ctr"/>
            <a:r>
              <a:rPr lang="ru-RU" altLang="ko-KR" sz="1200" b="1" dirty="0" smtClean="0">
                <a:solidFill>
                  <a:schemeClr val="bg1"/>
                </a:solidFill>
                <a:latin typeface="Arial Black" pitchFamily="34" charset="0"/>
                <a:cs typeface="Arial" pitchFamily="34" charset="0"/>
              </a:rPr>
              <a:t>ДАЛЬНОСТЬ СИГНАЛА</a:t>
            </a:r>
            <a:r>
              <a:rPr lang="en-US" altLang="ko-KR" sz="1200" b="1" dirty="0" smtClean="0">
                <a:solidFill>
                  <a:schemeClr val="bg1"/>
                </a:solidFill>
                <a:latin typeface="Arial Black" pitchFamily="34" charset="0"/>
                <a:cs typeface="Arial" pitchFamily="34" charset="0"/>
              </a:rPr>
              <a:t> </a:t>
            </a:r>
            <a:r>
              <a:rPr lang="ru-RU" altLang="ko-KR" sz="1200" b="1" dirty="0" smtClean="0">
                <a:solidFill>
                  <a:schemeClr val="bg1"/>
                </a:solidFill>
                <a:latin typeface="Arial Black" pitchFamily="34" charset="0"/>
                <a:cs typeface="Arial" pitchFamily="34" charset="0"/>
              </a:rPr>
              <a:t>ДО 117м </a:t>
            </a:r>
            <a:endParaRPr lang="en-US" altLang="ko-KR" sz="1200" b="1" dirty="0">
              <a:solidFill>
                <a:schemeClr val="bg1"/>
              </a:solidFill>
              <a:latin typeface="Arial Black" pitchFamily="34" charset="0"/>
              <a:cs typeface="Arial" pitchFamily="34" charset="0"/>
            </a:endParaRPr>
          </a:p>
        </p:txBody>
      </p:sp>
      <p:sp>
        <p:nvSpPr>
          <p:cNvPr id="36" name="TextBox 35">
            <a:extLst>
              <a:ext uri="{FF2B5EF4-FFF2-40B4-BE49-F238E27FC236}">
                <a16:creationId xmlns:a16="http://schemas.microsoft.com/office/drawing/2014/main" xmlns="" id="{D8D4CE53-B809-4F52-B3D6-EDA25F661579}"/>
              </a:ext>
            </a:extLst>
          </p:cNvPr>
          <p:cNvSpPr txBox="1"/>
          <p:nvPr/>
        </p:nvSpPr>
        <p:spPr>
          <a:xfrm>
            <a:off x="7273159" y="2837476"/>
            <a:ext cx="2228193" cy="430887"/>
          </a:xfrm>
          <a:prstGeom prst="rect">
            <a:avLst/>
          </a:prstGeom>
          <a:noFill/>
        </p:spPr>
        <p:txBody>
          <a:bodyPr wrap="square" rtlCol="0">
            <a:spAutoFit/>
          </a:bodyPr>
          <a:lstStyle>
            <a:defPPr>
              <a:defRPr lang="ko-KR"/>
            </a:defPPr>
            <a:lvl1pPr>
              <a:defRPr sz="1100"/>
            </a:lvl1pPr>
          </a:lstStyle>
          <a:p>
            <a:pPr algn="ctr"/>
            <a:r>
              <a:rPr lang="ru-RU" altLang="ko-KR" b="1" dirty="0" smtClean="0">
                <a:solidFill>
                  <a:schemeClr val="bg1"/>
                </a:solidFill>
                <a:latin typeface="Arial Black" pitchFamily="34" charset="0"/>
                <a:cs typeface="Arial" pitchFamily="34" charset="0"/>
              </a:rPr>
              <a:t>Не потребляет питание </a:t>
            </a:r>
          </a:p>
          <a:p>
            <a:pPr algn="ctr"/>
            <a:r>
              <a:rPr lang="ru-RU" altLang="ko-KR" b="1" dirty="0" smtClean="0">
                <a:solidFill>
                  <a:schemeClr val="bg1"/>
                </a:solidFill>
                <a:latin typeface="Arial Black" pitchFamily="34" charset="0"/>
                <a:cs typeface="Arial" pitchFamily="34" charset="0"/>
              </a:rPr>
              <a:t>При вращении</a:t>
            </a:r>
            <a:r>
              <a:rPr lang="en-US" altLang="ko-KR" b="1" dirty="0" smtClean="0">
                <a:solidFill>
                  <a:schemeClr val="bg1"/>
                </a:solidFill>
                <a:latin typeface="Arial Black" pitchFamily="34" charset="0"/>
                <a:cs typeface="Arial" pitchFamily="34" charset="0"/>
              </a:rPr>
              <a:t>/</a:t>
            </a:r>
            <a:r>
              <a:rPr lang="ru-RU" altLang="ko-KR" b="1" dirty="0" smtClean="0">
                <a:solidFill>
                  <a:schemeClr val="bg1"/>
                </a:solidFill>
                <a:latin typeface="Arial Black" pitchFamily="34" charset="0"/>
                <a:cs typeface="Arial" pitchFamily="34" charset="0"/>
              </a:rPr>
              <a:t>ударе</a:t>
            </a:r>
          </a:p>
        </p:txBody>
      </p:sp>
    </p:spTree>
    <p:extLst>
      <p:ext uri="{BB962C8B-B14F-4D97-AF65-F5344CB8AC3E}">
        <p14:creationId xmlns:p14="http://schemas.microsoft.com/office/powerpoint/2010/main" xmlns="" val="1264182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solidFill>
                  <a:schemeClr val="bg1"/>
                </a:solidFill>
              </a:rPr>
              <a:t>ПРЕИМУЩЕСТВА ЛОКАЦИИ</a:t>
            </a:r>
            <a:endParaRPr lang="ko-KR" altLang="en-US" sz="2800" b="0" dirty="0">
              <a:solidFill>
                <a:schemeClr val="bg1"/>
              </a:solidFill>
            </a:endParaRPr>
          </a:p>
        </p:txBody>
      </p:sp>
      <p:sp>
        <p:nvSpPr>
          <p:cNvPr id="4" name="TextBox 3">
            <a:extLst>
              <a:ext uri="{FF2B5EF4-FFF2-40B4-BE49-F238E27FC236}">
                <a16:creationId xmlns:a16="http://schemas.microsoft.com/office/drawing/2014/main" xmlns="" id="{B8E4B4C1-4FB8-465C-AEDC-8978C9435EC7}"/>
              </a:ext>
            </a:extLst>
          </p:cNvPr>
          <p:cNvSpPr txBox="1"/>
          <p:nvPr/>
        </p:nvSpPr>
        <p:spPr>
          <a:xfrm>
            <a:off x="5267325" y="1933575"/>
            <a:ext cx="6410325" cy="3139321"/>
          </a:xfrm>
          <a:prstGeom prst="rect">
            <a:avLst/>
          </a:prstGeom>
          <a:noFill/>
        </p:spPr>
        <p:txBody>
          <a:bodyPr wrap="square" rtlCol="0">
            <a:spAutoFit/>
          </a:bodyPr>
          <a:lstStyle/>
          <a:p>
            <a:pPr algn="ctr"/>
            <a:r>
              <a:rPr lang="ru-RU" altLang="ko-KR" b="1" dirty="0" smtClean="0">
                <a:latin typeface="Arial Black" pitchFamily="34" charset="0"/>
                <a:cs typeface="Arial" pitchFamily="34" charset="0"/>
              </a:rPr>
              <a:t>18 частотный диапазон</a:t>
            </a:r>
          </a:p>
          <a:p>
            <a:pPr algn="ctr"/>
            <a:endParaRPr lang="en-US" altLang="ko-KR" b="1" dirty="0" smtClean="0">
              <a:latin typeface="Arial Black" pitchFamily="34" charset="0"/>
              <a:cs typeface="Arial" pitchFamily="34" charset="0"/>
            </a:endParaRPr>
          </a:p>
          <a:p>
            <a:pPr>
              <a:buNone/>
            </a:pPr>
            <a:r>
              <a:rPr lang="ru-RU" altLang="ko-KR" dirty="0" smtClean="0">
                <a:latin typeface="Arial" pitchFamily="34" charset="0"/>
                <a:cs typeface="Arial" pitchFamily="34" charset="0"/>
              </a:rPr>
              <a:t>Локационная система работает на 18 частотах в </a:t>
            </a:r>
          </a:p>
          <a:p>
            <a:pPr>
              <a:buNone/>
            </a:pPr>
            <a:r>
              <a:rPr lang="ru-RU" altLang="ko-KR" dirty="0" smtClean="0">
                <a:latin typeface="Arial" pitchFamily="34" charset="0"/>
                <a:cs typeface="Arial" pitchFamily="34" charset="0"/>
              </a:rPr>
              <a:t>диапазоне от 0.3 до 41кГц. Широкий выбор частоты позволяет использовать локационную систему на объектах присутствием помех разной частоты.</a:t>
            </a:r>
          </a:p>
          <a:p>
            <a:pPr>
              <a:buNone/>
            </a:pPr>
            <a:endParaRPr lang="ru-RU" altLang="ko-KR" dirty="0" smtClean="0">
              <a:latin typeface="Arial" pitchFamily="34" charset="0"/>
              <a:cs typeface="Arial" pitchFamily="34" charset="0"/>
            </a:endParaRPr>
          </a:p>
          <a:p>
            <a:pPr>
              <a:buNone/>
            </a:pPr>
            <a:r>
              <a:rPr lang="ru-RU" altLang="ko-KR" dirty="0" smtClean="0">
                <a:latin typeface="Arial" pitchFamily="34" charset="0"/>
                <a:cs typeface="Arial" pitchFamily="34" charset="0"/>
              </a:rPr>
              <a:t>А встроенный сканер помех – позволит выбрать наиболее </a:t>
            </a:r>
            <a:r>
              <a:rPr lang="en-US" altLang="ko-KR" dirty="0" smtClean="0">
                <a:latin typeface="Arial" pitchFamily="34" charset="0"/>
                <a:cs typeface="Arial" pitchFamily="34" charset="0"/>
              </a:rPr>
              <a:t>“</a:t>
            </a:r>
            <a:r>
              <a:rPr lang="ru-RU" altLang="ko-KR" dirty="0" smtClean="0">
                <a:latin typeface="Arial" pitchFamily="34" charset="0"/>
                <a:cs typeface="Arial" pitchFamily="34" charset="0"/>
              </a:rPr>
              <a:t>чистую</a:t>
            </a:r>
            <a:r>
              <a:rPr lang="en-US" altLang="ko-KR" dirty="0" smtClean="0">
                <a:latin typeface="Arial" pitchFamily="34" charset="0"/>
                <a:cs typeface="Arial" pitchFamily="34" charset="0"/>
              </a:rPr>
              <a:t>”</a:t>
            </a:r>
            <a:r>
              <a:rPr lang="ru-RU" altLang="ko-KR" dirty="0" smtClean="0">
                <a:latin typeface="Arial" pitchFamily="34" charset="0"/>
                <a:cs typeface="Arial" pitchFamily="34" charset="0"/>
              </a:rPr>
              <a:t> частоту для работы на любом объекте.</a:t>
            </a:r>
          </a:p>
          <a:p>
            <a:pPr>
              <a:buNone/>
            </a:pPr>
            <a:endParaRPr lang="ko-KR" altLang="en-US" dirty="0" smtClean="0">
              <a:latin typeface="Arial" pitchFamily="34" charset="0"/>
              <a:cs typeface="Arial" pitchFamily="34" charset="0"/>
            </a:endParaRPr>
          </a:p>
          <a:p>
            <a:endParaRPr lang="en-US" altLang="ko-KR" dirty="0">
              <a:latin typeface="Arial" pitchFamily="34" charset="0"/>
              <a:cs typeface="Arial" pitchFamily="34" charset="0"/>
            </a:endParaRPr>
          </a:p>
        </p:txBody>
      </p:sp>
      <p:pic>
        <p:nvPicPr>
          <p:cNvPr id="6" name="Рисунок 5" descr="1224.jpg"/>
          <p:cNvPicPr>
            <a:picLocks noGrp="1" noChangeAspect="1"/>
          </p:cNvPicPr>
          <p:nvPr>
            <p:ph type="pic" sz="quarter" idx="10"/>
          </p:nvPr>
        </p:nvPicPr>
        <p:blipFill>
          <a:blip r:embed="rId3" cstate="print"/>
          <a:stretch>
            <a:fillRect/>
          </a:stretch>
        </p:blipFill>
        <p:spPr>
          <a:xfrm>
            <a:off x="685800" y="1502486"/>
            <a:ext cx="3835398" cy="4308905"/>
          </a:xfrm>
        </p:spPr>
      </p:pic>
    </p:spTree>
    <p:extLst>
      <p:ext uri="{BB962C8B-B14F-4D97-AF65-F5344CB8AC3E}">
        <p14:creationId xmlns:p14="http://schemas.microsoft.com/office/powerpoint/2010/main" xmlns="" val="2371204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rofit77\Desktop\фото для слайдов\IMG_0298.jpg"/>
          <p:cNvPicPr>
            <a:picLocks noChangeAspect="1" noChangeArrowheads="1"/>
          </p:cNvPicPr>
          <p:nvPr/>
        </p:nvPicPr>
        <p:blipFill>
          <a:blip r:embed="rId3" cstate="print">
            <a:lum bright="10000" contrast="10000"/>
          </a:blip>
          <a:srcRect/>
          <a:stretch>
            <a:fillRect/>
          </a:stretch>
        </p:blipFill>
        <p:spPr bwMode="auto">
          <a:xfrm>
            <a:off x="6493333" y="2469042"/>
            <a:ext cx="4964553" cy="3723415"/>
          </a:xfrm>
          <a:prstGeom prst="rect">
            <a:avLst/>
          </a:prstGeom>
          <a:noFill/>
        </p:spPr>
      </p:pic>
      <p:sp>
        <p:nvSpPr>
          <p:cNvPr id="3" name="TextBox 2">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О КОМПАНИИ </a:t>
            </a:r>
            <a:r>
              <a:rPr lang="en-US" altLang="ko-KR" sz="2800" b="0" dirty="0" smtClean="0"/>
              <a:t>“</a:t>
            </a:r>
            <a:r>
              <a:rPr lang="ru-RU" altLang="ko-KR" sz="2800" b="0" dirty="0" smtClean="0"/>
              <a:t>ООО АЛЬБРЕХТА</a:t>
            </a:r>
            <a:r>
              <a:rPr lang="en-US" altLang="ko-KR" sz="2800" b="0" dirty="0" smtClean="0"/>
              <a:t>”</a:t>
            </a:r>
            <a:endParaRPr lang="ru-RU" altLang="ko-KR" sz="2800" b="0" dirty="0" smtClean="0"/>
          </a:p>
        </p:txBody>
      </p:sp>
      <p:sp>
        <p:nvSpPr>
          <p:cNvPr id="10" name="직사각형 27">
            <a:extLst>
              <a:ext uri="{FF2B5EF4-FFF2-40B4-BE49-F238E27FC236}">
                <a16:creationId xmlns:a16="http://schemas.microsoft.com/office/drawing/2014/main" xmlns="" id="{F369C308-AC88-4DC4-8EA9-4C45AE817DCE}"/>
              </a:ext>
            </a:extLst>
          </p:cNvPr>
          <p:cNvSpPr/>
          <p:nvPr/>
        </p:nvSpPr>
        <p:spPr>
          <a:xfrm>
            <a:off x="3019775" y="1192185"/>
            <a:ext cx="6152451" cy="430887"/>
          </a:xfrm>
          <a:prstGeom prst="rect">
            <a:avLst/>
          </a:prstGeom>
        </p:spPr>
        <p:txBody>
          <a:bodyPr wrap="square">
            <a:spAutoFit/>
          </a:bodyPr>
          <a:lstStyle/>
          <a:p>
            <a:pPr algn="ctr"/>
            <a:r>
              <a:rPr lang="ru-RU" altLang="ko-KR" sz="2200" dirty="0" smtClean="0">
                <a:latin typeface="Arial Black" pitchFamily="34" charset="0"/>
              </a:rPr>
              <a:t>СОБСТВЕННОЕ ПРОИЗВОДСТВО</a:t>
            </a:r>
            <a:endParaRPr lang="ko-KR" altLang="en-US" sz="2200" dirty="0">
              <a:latin typeface="Arial Black" pitchFamily="34" charset="0"/>
            </a:endParaRPr>
          </a:p>
        </p:txBody>
      </p:sp>
      <p:sp>
        <p:nvSpPr>
          <p:cNvPr id="11" name="직사각형 27">
            <a:extLst>
              <a:ext uri="{FF2B5EF4-FFF2-40B4-BE49-F238E27FC236}">
                <a16:creationId xmlns:a16="http://schemas.microsoft.com/office/drawing/2014/main" xmlns="" id="{F369C308-AC88-4DC4-8EA9-4C45AE817DCE}"/>
              </a:ext>
            </a:extLst>
          </p:cNvPr>
          <p:cNvSpPr/>
          <p:nvPr/>
        </p:nvSpPr>
        <p:spPr>
          <a:xfrm>
            <a:off x="2476500" y="1594080"/>
            <a:ext cx="7239000" cy="830997"/>
          </a:xfrm>
          <a:prstGeom prst="rect">
            <a:avLst/>
          </a:prstGeom>
        </p:spPr>
        <p:txBody>
          <a:bodyPr wrap="square">
            <a:spAutoFit/>
          </a:bodyPr>
          <a:lstStyle/>
          <a:p>
            <a:pPr algn="ctr"/>
            <a:r>
              <a:rPr lang="ru-RU" altLang="ko-KR" sz="1600" dirty="0" smtClean="0">
                <a:latin typeface="Arial Black" pitchFamily="34" charset="0"/>
              </a:rPr>
              <a:t>РАСШИРИТЕЛИ</a:t>
            </a:r>
          </a:p>
          <a:p>
            <a:pPr algn="ctr"/>
            <a:r>
              <a:rPr lang="ru-RU" altLang="ko-KR" sz="1600" dirty="0" smtClean="0">
                <a:solidFill>
                  <a:srgbClr val="FF0000"/>
                </a:solidFill>
                <a:latin typeface="Arial Black" pitchFamily="34" charset="0"/>
              </a:rPr>
              <a:t>НСУ (СМЕСИТЕЛЬНЫЕ УЗЛЫ)</a:t>
            </a:r>
          </a:p>
          <a:p>
            <a:pPr algn="ctr"/>
            <a:r>
              <a:rPr lang="ru-RU" altLang="ko-KR" sz="1600" dirty="0" smtClean="0">
                <a:latin typeface="Arial Black" pitchFamily="34" charset="0"/>
              </a:rPr>
              <a:t>ИНСТРУМЕНТ ДЛЯ ВСЕХ МАРОК УСТАНОВОК ГНБ</a:t>
            </a:r>
            <a:endParaRPr lang="ko-KR" altLang="en-US" sz="1600" dirty="0">
              <a:latin typeface="Arial Black" pitchFamily="34" charset="0"/>
            </a:endParaRPr>
          </a:p>
        </p:txBody>
      </p:sp>
      <p:pic>
        <p:nvPicPr>
          <p:cNvPr id="1026" name="Picture 2" descr="C:\Users\Денис\Desktop\Без имени-1.jpg"/>
          <p:cNvPicPr>
            <a:picLocks noChangeAspect="1" noChangeArrowheads="1"/>
          </p:cNvPicPr>
          <p:nvPr/>
        </p:nvPicPr>
        <p:blipFill>
          <a:blip r:embed="rId4" cstate="print"/>
          <a:srcRect/>
          <a:stretch>
            <a:fillRect/>
          </a:stretch>
        </p:blipFill>
        <p:spPr bwMode="auto">
          <a:xfrm>
            <a:off x="765545" y="2456120"/>
            <a:ext cx="5170047" cy="372598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ая выноска 28"/>
          <p:cNvSpPr/>
          <p:nvPr/>
        </p:nvSpPr>
        <p:spPr>
          <a:xfrm>
            <a:off x="8610600" y="1566862"/>
            <a:ext cx="3133724" cy="2190750"/>
          </a:xfrm>
          <a:prstGeom prst="wedgeRectCallout">
            <a:avLst>
              <a:gd name="adj1" fmla="val -18616"/>
              <a:gd name="adj2" fmla="val 57292"/>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sp>
        <p:nvSpPr>
          <p:cNvPr id="28" name="Прямоугольная выноска 27"/>
          <p:cNvSpPr/>
          <p:nvPr/>
        </p:nvSpPr>
        <p:spPr>
          <a:xfrm>
            <a:off x="400051" y="1566862"/>
            <a:ext cx="3314700" cy="2190750"/>
          </a:xfrm>
          <a:prstGeom prst="wedgeRectCallout">
            <a:avLst>
              <a:gd name="adj1" fmla="val 23977"/>
              <a:gd name="adj2" fmla="val 55988"/>
            </a:avLst>
          </a:prstGeom>
          <a:solidFill>
            <a:srgbClr val="D21821"/>
          </a:solidFill>
          <a:ln w="76200" cap="flat">
            <a:noFill/>
            <a:prstDash val="solid"/>
            <a:miter/>
          </a:ln>
        </p:spPr>
        <p:txBody>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p>
            <a:pPr algn="ctr"/>
            <a:endParaRPr lang="ru-RU" sz="2400" dirty="0" smtClean="0">
              <a:solidFill>
                <a:schemeClr val="bg1"/>
              </a:solidFill>
              <a:latin typeface="+mj-lt"/>
            </a:endParaRPr>
          </a:p>
        </p:txBody>
      </p:sp>
      <p:pic>
        <p:nvPicPr>
          <p:cNvPr id="1027" name="Picture 3" descr="C:\Users\Profit77\Desktop\фото для слайдов\Без имени-201.png"/>
          <p:cNvPicPr>
            <a:picLocks noChangeAspect="1" noChangeArrowheads="1"/>
          </p:cNvPicPr>
          <p:nvPr/>
        </p:nvPicPr>
        <p:blipFill>
          <a:blip r:embed="rId2" cstate="print"/>
          <a:srcRect l="8239" t="5621" r="8140" b="13367"/>
          <a:stretch>
            <a:fillRect/>
          </a:stretch>
        </p:blipFill>
        <p:spPr bwMode="auto">
          <a:xfrm>
            <a:off x="1152525" y="3133725"/>
            <a:ext cx="4741702" cy="3305176"/>
          </a:xfrm>
          <a:prstGeom prst="rect">
            <a:avLst/>
          </a:prstGeom>
          <a:noFill/>
        </p:spPr>
      </p:pic>
      <p:sp>
        <p:nvSpPr>
          <p:cNvPr id="14" name="TextBox 13">
            <a:extLst>
              <a:ext uri="{FF2B5EF4-FFF2-40B4-BE49-F238E27FC236}">
                <a16:creationId xmlns:a16="http://schemas.microsoft.com/office/drawing/2014/main" xmlns="" id="{BED95252-AFE3-4419-A072-9699A984458F}"/>
              </a:ext>
            </a:extLst>
          </p:cNvPr>
          <p:cNvSpPr txBox="1"/>
          <p:nvPr/>
        </p:nvSpPr>
        <p:spPr>
          <a:xfrm>
            <a:off x="428625" y="625510"/>
            <a:ext cx="11334750"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НАСОСНО СМЕСИТЕЛЬНЫЕ КОМПЛЕКСЫ АЛМИКС</a:t>
            </a:r>
            <a:endParaRPr lang="ko-KR" altLang="en-US" sz="2400" b="0" dirty="0">
              <a:solidFill>
                <a:schemeClr val="bg1"/>
              </a:solidFill>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480310" y="2003550"/>
            <a:ext cx="3663065" cy="1477328"/>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1800" b="1" dirty="0" smtClean="0">
                <a:solidFill>
                  <a:schemeClr val="bg1"/>
                </a:solidFill>
                <a:latin typeface="Arial" pitchFamily="34" charset="0"/>
                <a:cs typeface="Arial" pitchFamily="34" charset="0"/>
              </a:rPr>
              <a:t>Объем емкостей</a:t>
            </a:r>
            <a:r>
              <a:rPr lang="en-US" altLang="ko-KR" sz="1800" b="1" dirty="0" smtClean="0">
                <a:solidFill>
                  <a:schemeClr val="bg1"/>
                </a:solidFill>
                <a:latin typeface="Arial" pitchFamily="34" charset="0"/>
                <a:cs typeface="Arial" pitchFamily="34" charset="0"/>
              </a:rPr>
              <a:t> – </a:t>
            </a:r>
            <a:r>
              <a:rPr lang="ru-RU" altLang="ko-KR" sz="1800" b="1" dirty="0" smtClean="0">
                <a:solidFill>
                  <a:schemeClr val="bg1"/>
                </a:solidFill>
                <a:latin typeface="Arial" pitchFamily="34" charset="0"/>
                <a:cs typeface="Arial" pitchFamily="34" charset="0"/>
              </a:rPr>
              <a:t>2х6000л</a:t>
            </a:r>
          </a:p>
          <a:p>
            <a:r>
              <a:rPr lang="ru-RU" altLang="ko-KR" sz="1800" b="1" dirty="0" err="1" smtClean="0">
                <a:solidFill>
                  <a:schemeClr val="bg1"/>
                </a:solidFill>
                <a:latin typeface="Arial" pitchFamily="34" charset="0"/>
                <a:cs typeface="Arial" pitchFamily="34" charset="0"/>
              </a:rPr>
              <a:t>Мотопомпы</a:t>
            </a:r>
            <a:r>
              <a:rPr lang="ru-RU" altLang="ko-KR" sz="1800" b="1" dirty="0" smtClean="0">
                <a:solidFill>
                  <a:schemeClr val="bg1"/>
                </a:solidFill>
                <a:latin typeface="Arial" pitchFamily="34" charset="0"/>
                <a:cs typeface="Arial" pitchFamily="34" charset="0"/>
              </a:rPr>
              <a:t> – </a:t>
            </a:r>
            <a:r>
              <a:rPr lang="en-US" altLang="ko-KR" sz="1800" b="1" dirty="0" smtClean="0">
                <a:solidFill>
                  <a:schemeClr val="bg1"/>
                </a:solidFill>
                <a:latin typeface="Arial" pitchFamily="34" charset="0"/>
                <a:cs typeface="Arial" pitchFamily="34" charset="0"/>
              </a:rPr>
              <a:t>CHAMPION</a:t>
            </a:r>
            <a:endParaRPr lang="ru-RU" altLang="ko-KR" sz="1800" b="1" dirty="0" smtClean="0">
              <a:solidFill>
                <a:schemeClr val="bg1"/>
              </a:solidFill>
              <a:latin typeface="Arial" pitchFamily="34" charset="0"/>
              <a:cs typeface="Arial" pitchFamily="34" charset="0"/>
            </a:endParaRPr>
          </a:p>
          <a:p>
            <a:r>
              <a:rPr lang="ru-RU" altLang="ko-KR" sz="1800" b="1" dirty="0" smtClean="0">
                <a:solidFill>
                  <a:schemeClr val="bg1"/>
                </a:solidFill>
                <a:latin typeface="Arial" pitchFamily="34" charset="0"/>
                <a:cs typeface="Arial" pitchFamily="34" charset="0"/>
              </a:rPr>
              <a:t>Мощность – 1790л</a:t>
            </a:r>
            <a:r>
              <a:rPr lang="en-US" altLang="ko-KR" sz="1800" b="1" dirty="0" smtClean="0">
                <a:solidFill>
                  <a:schemeClr val="bg1"/>
                </a:solidFill>
                <a:latin typeface="Arial" pitchFamily="34" charset="0"/>
                <a:cs typeface="Arial" pitchFamily="34" charset="0"/>
              </a:rPr>
              <a:t>/</a:t>
            </a:r>
            <a:r>
              <a:rPr lang="ru-RU" altLang="ko-KR" sz="1800" b="1" dirty="0" smtClean="0">
                <a:solidFill>
                  <a:schemeClr val="bg1"/>
                </a:solidFill>
                <a:latin typeface="Arial" pitchFamily="34" charset="0"/>
                <a:cs typeface="Arial" pitchFamily="34" charset="0"/>
              </a:rPr>
              <a:t>мин</a:t>
            </a:r>
            <a:endParaRPr lang="en-US" altLang="ko-KR" sz="1800" b="1" dirty="0" smtClean="0">
              <a:solidFill>
                <a:schemeClr val="bg1"/>
              </a:solidFill>
              <a:latin typeface="Arial" pitchFamily="34" charset="0"/>
              <a:cs typeface="Arial" pitchFamily="34" charset="0"/>
            </a:endParaRPr>
          </a:p>
          <a:p>
            <a:r>
              <a:rPr lang="ru-RU" altLang="ko-KR" sz="1800" b="1" dirty="0" smtClean="0">
                <a:solidFill>
                  <a:schemeClr val="bg1"/>
                </a:solidFill>
                <a:latin typeface="Arial" pitchFamily="34" charset="0"/>
                <a:cs typeface="Arial" pitchFamily="34" charset="0"/>
              </a:rPr>
              <a:t>Размеры – 5.47х1.1х2.2м</a:t>
            </a:r>
          </a:p>
          <a:p>
            <a:r>
              <a:rPr lang="ru-RU" altLang="ko-KR" sz="1800" b="1" dirty="0" smtClean="0">
                <a:solidFill>
                  <a:schemeClr val="bg1"/>
                </a:solidFill>
                <a:latin typeface="Arial" pitchFamily="34" charset="0"/>
                <a:cs typeface="Arial" pitchFamily="34" charset="0"/>
              </a:rPr>
              <a:t>Вес – 1160кг</a:t>
            </a:r>
          </a:p>
        </p:txBody>
      </p:sp>
      <p:sp>
        <p:nvSpPr>
          <p:cNvPr id="8" name="Прямоугольник 7"/>
          <p:cNvSpPr/>
          <p:nvPr/>
        </p:nvSpPr>
        <p:spPr>
          <a:xfrm>
            <a:off x="656582" y="1680613"/>
            <a:ext cx="2545890" cy="400110"/>
          </a:xfrm>
          <a:prstGeom prst="rect">
            <a:avLst/>
          </a:prstGeom>
        </p:spPr>
        <p:txBody>
          <a:bodyPr wrap="none">
            <a:spAutoFit/>
          </a:bodyPr>
          <a:lstStyle/>
          <a:p>
            <a:pPr algn="ctr"/>
            <a:r>
              <a:rPr lang="ru-RU" altLang="ko-KR" sz="2000" b="1" dirty="0" smtClean="0">
                <a:solidFill>
                  <a:schemeClr val="bg1"/>
                </a:solidFill>
                <a:latin typeface="Arial Black" pitchFamily="34" charset="0"/>
                <a:cs typeface="Arial" pitchFamily="34" charset="0"/>
              </a:rPr>
              <a:t>АЛМИКС 5850х2</a:t>
            </a:r>
          </a:p>
        </p:txBody>
      </p:sp>
      <p:pic>
        <p:nvPicPr>
          <p:cNvPr id="11" name="Picture 4" descr="C:\Users\Profit77\Desktop\фото для слайдов\Без имени-202.png"/>
          <p:cNvPicPr>
            <a:picLocks noChangeAspect="1" noChangeArrowheads="1"/>
          </p:cNvPicPr>
          <p:nvPr/>
        </p:nvPicPr>
        <p:blipFill>
          <a:blip r:embed="rId3" cstate="print"/>
          <a:srcRect l="11603" t="10409" r="8684"/>
          <a:stretch>
            <a:fillRect/>
          </a:stretch>
        </p:blipFill>
        <p:spPr bwMode="auto">
          <a:xfrm>
            <a:off x="6207260" y="3424626"/>
            <a:ext cx="4041639" cy="3268309"/>
          </a:xfrm>
          <a:prstGeom prst="rect">
            <a:avLst/>
          </a:prstGeom>
          <a:noFill/>
        </p:spPr>
      </p:pic>
      <p:sp>
        <p:nvSpPr>
          <p:cNvPr id="22" name="직사각형 27">
            <a:extLst>
              <a:ext uri="{FF2B5EF4-FFF2-40B4-BE49-F238E27FC236}">
                <a16:creationId xmlns:a16="http://schemas.microsoft.com/office/drawing/2014/main" xmlns="" id="{F369C308-AC88-4DC4-8EA9-4C45AE817DCE}"/>
              </a:ext>
            </a:extLst>
          </p:cNvPr>
          <p:cNvSpPr/>
          <p:nvPr/>
        </p:nvSpPr>
        <p:spPr>
          <a:xfrm>
            <a:off x="647700" y="1496985"/>
            <a:ext cx="11325225" cy="1015663"/>
          </a:xfrm>
          <a:prstGeom prst="rect">
            <a:avLst/>
          </a:prstGeom>
        </p:spPr>
        <p:txBody>
          <a:bodyPr wrap="square">
            <a:spAutoFit/>
          </a:bodyPr>
          <a:lstStyle/>
          <a:p>
            <a:pPr algn="ctr"/>
            <a:r>
              <a:rPr lang="ru-RU" altLang="ko-KR" sz="2000" dirty="0" smtClean="0">
                <a:latin typeface="Arial Black" pitchFamily="34" charset="0"/>
              </a:rPr>
              <a:t>СЕРИЙНЫЙ ВЫПУСК НСУ</a:t>
            </a:r>
          </a:p>
          <a:p>
            <a:pPr algn="ctr"/>
            <a:r>
              <a:rPr lang="ru-RU" altLang="ko-KR" sz="2000" dirty="0" smtClean="0">
                <a:latin typeface="Arial Black" pitchFamily="34" charset="0"/>
              </a:rPr>
              <a:t>ИЗ </a:t>
            </a:r>
            <a:r>
              <a:rPr lang="ru-RU" altLang="ko-KR" sz="2000" dirty="0" smtClean="0">
                <a:solidFill>
                  <a:srgbClr val="FF0000"/>
                </a:solidFill>
                <a:latin typeface="Arial Black" pitchFamily="34" charset="0"/>
              </a:rPr>
              <a:t>НЕРЖАВЕЮЩЕЙ</a:t>
            </a:r>
          </a:p>
          <a:p>
            <a:pPr algn="ctr"/>
            <a:r>
              <a:rPr lang="ru-RU" altLang="ko-KR" sz="2000" dirty="0" smtClean="0">
                <a:latin typeface="Arial Black" pitchFamily="34" charset="0"/>
              </a:rPr>
              <a:t>СТАЛИ</a:t>
            </a:r>
            <a:endParaRPr lang="ko-KR" altLang="en-US" sz="2000" dirty="0">
              <a:latin typeface="Arial Black" pitchFamily="34" charset="0"/>
            </a:endParaRPr>
          </a:p>
        </p:txBody>
      </p:sp>
      <p:sp>
        <p:nvSpPr>
          <p:cNvPr id="31" name="TextBox 30">
            <a:extLst>
              <a:ext uri="{FF2B5EF4-FFF2-40B4-BE49-F238E27FC236}">
                <a16:creationId xmlns:a16="http://schemas.microsoft.com/office/drawing/2014/main" xmlns="" id="{2DDDD993-E940-4074-A00B-843448608871}"/>
              </a:ext>
            </a:extLst>
          </p:cNvPr>
          <p:cNvSpPr txBox="1"/>
          <p:nvPr/>
        </p:nvSpPr>
        <p:spPr>
          <a:xfrm>
            <a:off x="8690860" y="2003550"/>
            <a:ext cx="3663065" cy="1477328"/>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sz="1800" b="1" dirty="0" smtClean="0">
                <a:solidFill>
                  <a:schemeClr val="bg1"/>
                </a:solidFill>
                <a:latin typeface="Arial" pitchFamily="34" charset="0"/>
                <a:cs typeface="Arial" pitchFamily="34" charset="0"/>
              </a:rPr>
              <a:t>Объем емкости</a:t>
            </a:r>
            <a:r>
              <a:rPr lang="en-US" altLang="ko-KR" sz="1800" b="1" dirty="0" smtClean="0">
                <a:solidFill>
                  <a:schemeClr val="bg1"/>
                </a:solidFill>
                <a:latin typeface="Arial" pitchFamily="34" charset="0"/>
                <a:cs typeface="Arial" pitchFamily="34" charset="0"/>
              </a:rPr>
              <a:t> – </a:t>
            </a:r>
            <a:r>
              <a:rPr lang="ru-RU" altLang="ko-KR" sz="1800" b="1" dirty="0" smtClean="0">
                <a:solidFill>
                  <a:schemeClr val="bg1"/>
                </a:solidFill>
                <a:latin typeface="Arial" pitchFamily="34" charset="0"/>
                <a:cs typeface="Arial" pitchFamily="34" charset="0"/>
              </a:rPr>
              <a:t>4200л</a:t>
            </a:r>
          </a:p>
          <a:p>
            <a:r>
              <a:rPr lang="ru-RU" altLang="ko-KR" sz="1800" b="1" dirty="0" err="1" smtClean="0">
                <a:solidFill>
                  <a:schemeClr val="bg1"/>
                </a:solidFill>
                <a:latin typeface="Arial" pitchFamily="34" charset="0"/>
                <a:cs typeface="Arial" pitchFamily="34" charset="0"/>
              </a:rPr>
              <a:t>Мотопомпы</a:t>
            </a:r>
            <a:r>
              <a:rPr lang="ru-RU" altLang="ko-KR" sz="1800" b="1" dirty="0" smtClean="0">
                <a:solidFill>
                  <a:schemeClr val="bg1"/>
                </a:solidFill>
                <a:latin typeface="Arial" pitchFamily="34" charset="0"/>
                <a:cs typeface="Arial" pitchFamily="34" charset="0"/>
              </a:rPr>
              <a:t> – </a:t>
            </a:r>
            <a:r>
              <a:rPr lang="en-US" altLang="ko-KR" sz="1800" b="1" dirty="0" smtClean="0">
                <a:solidFill>
                  <a:schemeClr val="bg1"/>
                </a:solidFill>
                <a:latin typeface="Arial" pitchFamily="34" charset="0"/>
                <a:cs typeface="Arial" pitchFamily="34" charset="0"/>
              </a:rPr>
              <a:t>CHAMPION</a:t>
            </a:r>
            <a:endParaRPr lang="ru-RU" altLang="ko-KR" sz="1800" b="1" dirty="0" smtClean="0">
              <a:solidFill>
                <a:schemeClr val="bg1"/>
              </a:solidFill>
              <a:latin typeface="Arial" pitchFamily="34" charset="0"/>
              <a:cs typeface="Arial" pitchFamily="34" charset="0"/>
            </a:endParaRPr>
          </a:p>
          <a:p>
            <a:r>
              <a:rPr lang="ru-RU" altLang="ko-KR" sz="1800" b="1" dirty="0" smtClean="0">
                <a:solidFill>
                  <a:schemeClr val="bg1"/>
                </a:solidFill>
                <a:latin typeface="Arial" pitchFamily="34" charset="0"/>
                <a:cs typeface="Arial" pitchFamily="34" charset="0"/>
              </a:rPr>
              <a:t>Мощность – 1790л</a:t>
            </a:r>
            <a:r>
              <a:rPr lang="en-US" altLang="ko-KR" sz="1800" b="1" dirty="0" smtClean="0">
                <a:solidFill>
                  <a:schemeClr val="bg1"/>
                </a:solidFill>
                <a:latin typeface="Arial" pitchFamily="34" charset="0"/>
                <a:cs typeface="Arial" pitchFamily="34" charset="0"/>
              </a:rPr>
              <a:t>/</a:t>
            </a:r>
            <a:r>
              <a:rPr lang="ru-RU" altLang="ko-KR" sz="1800" b="1" dirty="0" smtClean="0">
                <a:solidFill>
                  <a:schemeClr val="bg1"/>
                </a:solidFill>
                <a:latin typeface="Arial" pitchFamily="34" charset="0"/>
                <a:cs typeface="Arial" pitchFamily="34" charset="0"/>
              </a:rPr>
              <a:t>мин</a:t>
            </a:r>
            <a:endParaRPr lang="en-US" altLang="ko-KR" sz="1800" b="1" dirty="0" smtClean="0">
              <a:solidFill>
                <a:schemeClr val="bg1"/>
              </a:solidFill>
              <a:latin typeface="Arial" pitchFamily="34" charset="0"/>
              <a:cs typeface="Arial" pitchFamily="34" charset="0"/>
            </a:endParaRPr>
          </a:p>
          <a:p>
            <a:r>
              <a:rPr lang="ru-RU" altLang="ko-KR" sz="1800" b="1" dirty="0" smtClean="0">
                <a:solidFill>
                  <a:schemeClr val="bg1"/>
                </a:solidFill>
                <a:latin typeface="Arial" pitchFamily="34" charset="0"/>
                <a:cs typeface="Arial" pitchFamily="34" charset="0"/>
              </a:rPr>
              <a:t>Размеры – 2.35х2.3х2м</a:t>
            </a:r>
          </a:p>
          <a:p>
            <a:r>
              <a:rPr lang="ru-RU" altLang="ko-KR" sz="1800" b="1" dirty="0" smtClean="0">
                <a:solidFill>
                  <a:schemeClr val="bg1"/>
                </a:solidFill>
                <a:latin typeface="Arial" pitchFamily="34" charset="0"/>
                <a:cs typeface="Arial" pitchFamily="34" charset="0"/>
              </a:rPr>
              <a:t>Вес – 870кг</a:t>
            </a:r>
          </a:p>
        </p:txBody>
      </p:sp>
      <p:sp>
        <p:nvSpPr>
          <p:cNvPr id="32" name="Прямоугольник 31"/>
          <p:cNvSpPr/>
          <p:nvPr/>
        </p:nvSpPr>
        <p:spPr>
          <a:xfrm>
            <a:off x="9038653" y="1680613"/>
            <a:ext cx="2202847" cy="400110"/>
          </a:xfrm>
          <a:prstGeom prst="rect">
            <a:avLst/>
          </a:prstGeom>
        </p:spPr>
        <p:txBody>
          <a:bodyPr wrap="none">
            <a:spAutoFit/>
          </a:bodyPr>
          <a:lstStyle/>
          <a:p>
            <a:pPr algn="ctr"/>
            <a:r>
              <a:rPr lang="ru-RU" altLang="ko-KR" sz="2000" b="1" dirty="0" smtClean="0">
                <a:solidFill>
                  <a:schemeClr val="bg1"/>
                </a:solidFill>
                <a:latin typeface="Arial Black" pitchFamily="34" charset="0"/>
                <a:cs typeface="Arial" pitchFamily="34" charset="0"/>
              </a:rPr>
              <a:t>АЛМИКС 4200</a:t>
            </a:r>
          </a:p>
        </p:txBody>
      </p:sp>
      <p:sp>
        <p:nvSpPr>
          <p:cNvPr id="33" name="TextBox 32">
            <a:extLst>
              <a:ext uri="{FF2B5EF4-FFF2-40B4-BE49-F238E27FC236}">
                <a16:creationId xmlns:a16="http://schemas.microsoft.com/office/drawing/2014/main" xmlns="" id="{2DDDD993-E940-4074-A00B-843448608871}"/>
              </a:ext>
            </a:extLst>
          </p:cNvPr>
          <p:cNvSpPr txBox="1"/>
          <p:nvPr/>
        </p:nvSpPr>
        <p:spPr>
          <a:xfrm>
            <a:off x="9005185" y="3860925"/>
            <a:ext cx="3663065" cy="1169551"/>
          </a:xfrm>
          <a:prstGeom prst="rect">
            <a:avLst/>
          </a:prstGeom>
          <a:noFill/>
        </p:spPr>
        <p:txBody>
          <a:bodyPr wrap="square" rtlCol="0" anchor="t" anchorCtr="0">
            <a:spAutoFit/>
          </a:bodyPr>
          <a:lstStyle>
            <a:defPPr>
              <a:defRPr lang="ko-KR"/>
            </a:defPPr>
            <a:lvl1pPr>
              <a:defRPr sz="1400">
                <a:solidFill>
                  <a:srgbClr val="1E292E"/>
                </a:solidFill>
              </a:defRPr>
            </a:lvl1pPr>
          </a:lstStyle>
          <a:p>
            <a:pPr algn="ctr"/>
            <a:r>
              <a:rPr lang="ru-RU" altLang="ko-KR" b="1" dirty="0" smtClean="0">
                <a:solidFill>
                  <a:schemeClr val="tx1"/>
                </a:solidFill>
                <a:latin typeface="Arial Black" pitchFamily="34" charset="0"/>
                <a:cs typeface="Arial" pitchFamily="34" charset="0"/>
              </a:rPr>
              <a:t>МОДЕЛЬ НСУ</a:t>
            </a:r>
          </a:p>
          <a:p>
            <a:pPr algn="ctr"/>
            <a:r>
              <a:rPr lang="ru-RU" altLang="ko-KR" b="1" dirty="0" smtClean="0">
                <a:solidFill>
                  <a:schemeClr val="tx1"/>
                </a:solidFill>
                <a:latin typeface="Arial Black" pitchFamily="34" charset="0"/>
                <a:cs typeface="Arial" pitchFamily="34" charset="0"/>
              </a:rPr>
              <a:t>стационарного</a:t>
            </a:r>
          </a:p>
          <a:p>
            <a:pPr algn="ctr"/>
            <a:r>
              <a:rPr lang="ru-RU" altLang="ko-KR" b="1" dirty="0" smtClean="0">
                <a:solidFill>
                  <a:schemeClr val="tx1"/>
                </a:solidFill>
                <a:latin typeface="Arial Black" pitchFamily="34" charset="0"/>
                <a:cs typeface="Arial" pitchFamily="34" charset="0"/>
              </a:rPr>
              <a:t> монтажа</a:t>
            </a:r>
          </a:p>
          <a:p>
            <a:pPr algn="ctr"/>
            <a:r>
              <a:rPr lang="ru-RU" altLang="ko-KR" b="1" dirty="0" smtClean="0">
                <a:solidFill>
                  <a:schemeClr val="tx1"/>
                </a:solidFill>
                <a:latin typeface="Arial Black" pitchFamily="34" charset="0"/>
                <a:cs typeface="Arial" pitchFamily="34" charset="0"/>
              </a:rPr>
              <a:t>На борт </a:t>
            </a:r>
          </a:p>
          <a:p>
            <a:pPr algn="ctr"/>
            <a:r>
              <a:rPr lang="ru-RU" altLang="ko-KR" b="1" dirty="0" smtClean="0">
                <a:solidFill>
                  <a:schemeClr val="tx1"/>
                </a:solidFill>
                <a:latin typeface="Arial Black" pitchFamily="34" charset="0"/>
                <a:cs typeface="Arial" pitchFamily="34" charset="0"/>
              </a:rPr>
              <a:t>грузового А</a:t>
            </a:r>
            <a:r>
              <a:rPr lang="en-US" altLang="ko-KR" b="1" dirty="0" smtClean="0">
                <a:solidFill>
                  <a:schemeClr val="tx1"/>
                </a:solidFill>
                <a:latin typeface="Arial Black" pitchFamily="34" charset="0"/>
                <a:cs typeface="Arial" pitchFamily="34" charset="0"/>
              </a:rPr>
              <a:t>/</a:t>
            </a:r>
            <a:r>
              <a:rPr lang="ru-RU" altLang="ko-KR" b="1" dirty="0" smtClean="0">
                <a:solidFill>
                  <a:schemeClr val="tx1"/>
                </a:solidFill>
                <a:latin typeface="Arial Black" pitchFamily="34" charset="0"/>
                <a:cs typeface="Arial" pitchFamily="34" charset="0"/>
              </a:rPr>
              <a:t>М</a:t>
            </a:r>
          </a:p>
        </p:txBody>
      </p:sp>
      <p:sp>
        <p:nvSpPr>
          <p:cNvPr id="34" name="TextBox 33">
            <a:extLst>
              <a:ext uri="{FF2B5EF4-FFF2-40B4-BE49-F238E27FC236}">
                <a16:creationId xmlns:a16="http://schemas.microsoft.com/office/drawing/2014/main" xmlns="" id="{2DDDD993-E940-4074-A00B-843448608871}"/>
              </a:ext>
            </a:extLst>
          </p:cNvPr>
          <p:cNvSpPr txBox="1"/>
          <p:nvPr/>
        </p:nvSpPr>
        <p:spPr>
          <a:xfrm>
            <a:off x="400050" y="5765925"/>
            <a:ext cx="3663065" cy="523220"/>
          </a:xfrm>
          <a:prstGeom prst="rect">
            <a:avLst/>
          </a:prstGeom>
          <a:noFill/>
        </p:spPr>
        <p:txBody>
          <a:bodyPr wrap="square" rtlCol="0" anchor="t" anchorCtr="0">
            <a:spAutoFit/>
          </a:bodyPr>
          <a:lstStyle>
            <a:defPPr>
              <a:defRPr lang="ko-KR"/>
            </a:defPPr>
            <a:lvl1pPr>
              <a:defRPr sz="1400">
                <a:solidFill>
                  <a:srgbClr val="1E292E"/>
                </a:solidFill>
              </a:defRPr>
            </a:lvl1pPr>
          </a:lstStyle>
          <a:p>
            <a:r>
              <a:rPr lang="ru-RU" altLang="ko-KR" b="1" dirty="0" smtClean="0">
                <a:solidFill>
                  <a:schemeClr val="tx1"/>
                </a:solidFill>
                <a:latin typeface="Arial Black" pitchFamily="34" charset="0"/>
                <a:cs typeface="Arial" pitchFamily="34" charset="0"/>
              </a:rPr>
              <a:t>Транспортировка на </a:t>
            </a:r>
          </a:p>
          <a:p>
            <a:r>
              <a:rPr lang="ru-RU" altLang="ko-KR" b="1" dirty="0" smtClean="0">
                <a:solidFill>
                  <a:schemeClr val="tx1"/>
                </a:solidFill>
                <a:latin typeface="Arial Black" pitchFamily="34" charset="0"/>
                <a:cs typeface="Arial" pitchFamily="34" charset="0"/>
              </a:rPr>
              <a:t>Обычном 6 метровом кузове А</a:t>
            </a:r>
            <a:r>
              <a:rPr lang="en-US" altLang="ko-KR" b="1" dirty="0" smtClean="0">
                <a:solidFill>
                  <a:schemeClr val="tx1"/>
                </a:solidFill>
                <a:latin typeface="Arial Black" pitchFamily="34" charset="0"/>
                <a:cs typeface="Arial" pitchFamily="34" charset="0"/>
              </a:rPr>
              <a:t>/</a:t>
            </a:r>
            <a:r>
              <a:rPr lang="ru-RU" altLang="ko-KR" b="1" dirty="0" smtClean="0">
                <a:solidFill>
                  <a:schemeClr val="tx1"/>
                </a:solidFill>
                <a:latin typeface="Arial Black" pitchFamily="34" charset="0"/>
                <a:cs typeface="Arial" pitchFamily="34" charset="0"/>
              </a:rPr>
              <a:t>М</a:t>
            </a:r>
          </a:p>
        </p:txBody>
      </p:sp>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rofit77\Downloads\WhatsApp Image 2024-02-06 at 11.11.24.jpeg"/>
          <p:cNvPicPr>
            <a:picLocks noChangeAspect="1" noChangeArrowheads="1"/>
          </p:cNvPicPr>
          <p:nvPr/>
        </p:nvPicPr>
        <p:blipFill>
          <a:blip r:embed="rId2" cstate="print"/>
          <a:srcRect/>
          <a:stretch>
            <a:fillRect/>
          </a:stretch>
        </p:blipFill>
        <p:spPr bwMode="auto">
          <a:xfrm>
            <a:off x="697756" y="1541852"/>
            <a:ext cx="3711576" cy="23959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xmlns="" id="{BED95252-AFE3-4419-A072-9699A984458F}"/>
              </a:ext>
            </a:extLst>
          </p:cNvPr>
          <p:cNvSpPr txBox="1"/>
          <p:nvPr/>
        </p:nvSpPr>
        <p:spPr>
          <a:xfrm>
            <a:off x="428625" y="625510"/>
            <a:ext cx="11334750"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НАСОСНО СМЕСИТЕЛЬНЫЕ КОМПЛЕКСЫ АЛМИКС</a:t>
            </a:r>
            <a:endParaRPr lang="ko-KR" altLang="en-US" sz="2400" b="0" dirty="0">
              <a:solidFill>
                <a:schemeClr val="bg1"/>
              </a:solidFill>
            </a:endParaRPr>
          </a:p>
        </p:txBody>
      </p:sp>
      <p:sp>
        <p:nvSpPr>
          <p:cNvPr id="6" name="TextBox 5">
            <a:extLst>
              <a:ext uri="{FF2B5EF4-FFF2-40B4-BE49-F238E27FC236}">
                <a16:creationId xmlns:a16="http://schemas.microsoft.com/office/drawing/2014/main" xmlns="" id="{2DDDD993-E940-4074-A00B-843448608871}"/>
              </a:ext>
            </a:extLst>
          </p:cNvPr>
          <p:cNvSpPr txBox="1"/>
          <p:nvPr/>
        </p:nvSpPr>
        <p:spPr>
          <a:xfrm>
            <a:off x="3653957" y="4764180"/>
            <a:ext cx="3663065" cy="923330"/>
          </a:xfrm>
          <a:prstGeom prst="rect">
            <a:avLst/>
          </a:prstGeom>
          <a:noFill/>
        </p:spPr>
        <p:txBody>
          <a:bodyPr wrap="square" rtlCol="0" anchor="t" anchorCtr="0">
            <a:spAutoFit/>
          </a:bodyPr>
          <a:lstStyle>
            <a:defPPr>
              <a:defRPr lang="ko-KR"/>
            </a:defPPr>
            <a:lvl1pPr>
              <a:defRPr sz="1400">
                <a:solidFill>
                  <a:srgbClr val="1E292E"/>
                </a:solidFill>
              </a:defRPr>
            </a:lvl1pPr>
          </a:lstStyle>
          <a:p>
            <a:pPr algn="ctr"/>
            <a:r>
              <a:rPr lang="ru-RU" altLang="ko-KR" sz="1800" b="1" dirty="0" smtClean="0">
                <a:solidFill>
                  <a:schemeClr val="tx1"/>
                </a:solidFill>
                <a:latin typeface="Arial Black" pitchFamily="34" charset="0"/>
                <a:cs typeface="Arial" pitchFamily="34" charset="0"/>
              </a:rPr>
              <a:t>Установка НСУ</a:t>
            </a:r>
          </a:p>
          <a:p>
            <a:pPr algn="ctr"/>
            <a:r>
              <a:rPr lang="ru-RU" altLang="ko-KR" sz="1800" b="1" dirty="0" smtClean="0">
                <a:solidFill>
                  <a:schemeClr val="tx1"/>
                </a:solidFill>
                <a:latin typeface="Arial Black" pitchFamily="34" charset="0"/>
                <a:cs typeface="Arial" pitchFamily="34" charset="0"/>
              </a:rPr>
              <a:t>В технику заказчика</a:t>
            </a:r>
          </a:p>
          <a:p>
            <a:pPr algn="ctr"/>
            <a:r>
              <a:rPr lang="ru-RU" altLang="ko-KR" sz="1800" b="1" dirty="0" smtClean="0">
                <a:solidFill>
                  <a:schemeClr val="tx1"/>
                </a:solidFill>
                <a:latin typeface="Arial Black" pitchFamily="34" charset="0"/>
                <a:cs typeface="Arial" pitchFamily="34" charset="0"/>
              </a:rPr>
              <a:t>Под ключ</a:t>
            </a:r>
          </a:p>
        </p:txBody>
      </p:sp>
      <p:pic>
        <p:nvPicPr>
          <p:cNvPr id="2052" name="Picture 4" descr="E:\Товары\Смесительные установки\К-Алмикс 4000х2 КУНГ\фотки\IMG_0802.JPG"/>
          <p:cNvPicPr>
            <a:picLocks noChangeAspect="1" noChangeArrowheads="1"/>
          </p:cNvPicPr>
          <p:nvPr/>
        </p:nvPicPr>
        <p:blipFill>
          <a:blip r:embed="rId3" cstate="print"/>
          <a:srcRect/>
          <a:stretch>
            <a:fillRect/>
          </a:stretch>
        </p:blipFill>
        <p:spPr bwMode="auto">
          <a:xfrm rot="500359">
            <a:off x="658191" y="3888619"/>
            <a:ext cx="3065368" cy="20435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직사각형 27">
            <a:extLst>
              <a:ext uri="{FF2B5EF4-FFF2-40B4-BE49-F238E27FC236}">
                <a16:creationId xmlns:a16="http://schemas.microsoft.com/office/drawing/2014/main" xmlns="" id="{F369C308-AC88-4DC4-8EA9-4C45AE817DCE}"/>
              </a:ext>
            </a:extLst>
          </p:cNvPr>
          <p:cNvSpPr/>
          <p:nvPr/>
        </p:nvSpPr>
        <p:spPr>
          <a:xfrm>
            <a:off x="2389415" y="1308299"/>
            <a:ext cx="11325225" cy="1015663"/>
          </a:xfrm>
          <a:prstGeom prst="rect">
            <a:avLst/>
          </a:prstGeom>
        </p:spPr>
        <p:txBody>
          <a:bodyPr wrap="square">
            <a:spAutoFit/>
          </a:bodyPr>
          <a:lstStyle/>
          <a:p>
            <a:pPr algn="ctr"/>
            <a:r>
              <a:rPr lang="ru-RU" altLang="ko-KR" sz="2000" dirty="0" smtClean="0">
                <a:latin typeface="Arial Black" pitchFamily="34" charset="0"/>
              </a:rPr>
              <a:t>ИЗГОТОВЛЕНИЕ КОМПЛЕКСОВ НСУ</a:t>
            </a:r>
          </a:p>
          <a:p>
            <a:pPr algn="ctr"/>
            <a:r>
              <a:rPr lang="ru-RU" altLang="ko-KR" sz="2000" dirty="0" smtClean="0">
                <a:latin typeface="Arial Black" pitchFamily="34" charset="0"/>
              </a:rPr>
              <a:t>С ЕМКОСТЯМИ </a:t>
            </a:r>
            <a:r>
              <a:rPr lang="ru-RU" altLang="ko-KR" sz="2000" dirty="0" smtClean="0">
                <a:solidFill>
                  <a:srgbClr val="C00000"/>
                </a:solidFill>
                <a:latin typeface="Arial Black" pitchFamily="34" charset="0"/>
              </a:rPr>
              <a:t>ЛЮБОГО ОБЪЕМА</a:t>
            </a:r>
          </a:p>
          <a:p>
            <a:pPr algn="ctr"/>
            <a:r>
              <a:rPr lang="ru-RU" altLang="ko-KR" sz="2000" dirty="0" smtClean="0">
                <a:latin typeface="Arial Black" pitchFamily="34" charset="0"/>
              </a:rPr>
              <a:t>ПО ИНДИВИДУАЛЬНОМУ ТУ ЗАКАЗЧИКА</a:t>
            </a:r>
            <a:endParaRPr lang="ko-KR" altLang="en-US" sz="2000" dirty="0">
              <a:latin typeface="Arial Black" pitchFamily="34" charset="0"/>
            </a:endParaRPr>
          </a:p>
        </p:txBody>
      </p:sp>
      <p:sp>
        <p:nvSpPr>
          <p:cNvPr id="17" name="TextBox 16">
            <a:extLst>
              <a:ext uri="{FF2B5EF4-FFF2-40B4-BE49-F238E27FC236}">
                <a16:creationId xmlns:a16="http://schemas.microsoft.com/office/drawing/2014/main" xmlns="" id="{2DDDD993-E940-4074-A00B-843448608871}"/>
              </a:ext>
            </a:extLst>
          </p:cNvPr>
          <p:cNvSpPr txBox="1"/>
          <p:nvPr/>
        </p:nvSpPr>
        <p:spPr>
          <a:xfrm>
            <a:off x="3699351" y="4080000"/>
            <a:ext cx="3663065" cy="646331"/>
          </a:xfrm>
          <a:prstGeom prst="rect">
            <a:avLst/>
          </a:prstGeom>
          <a:noFill/>
        </p:spPr>
        <p:txBody>
          <a:bodyPr wrap="square" rtlCol="0" anchor="t" anchorCtr="0">
            <a:spAutoFit/>
          </a:bodyPr>
          <a:lstStyle>
            <a:defPPr>
              <a:defRPr lang="ko-KR"/>
            </a:defPPr>
            <a:lvl1pPr>
              <a:defRPr sz="1400">
                <a:solidFill>
                  <a:srgbClr val="1E292E"/>
                </a:solidFill>
              </a:defRPr>
            </a:lvl1pPr>
          </a:lstStyle>
          <a:p>
            <a:pPr algn="ctr"/>
            <a:r>
              <a:rPr lang="ru-RU" altLang="ko-KR" sz="1800" b="1" dirty="0" smtClean="0">
                <a:solidFill>
                  <a:srgbClr val="C00000"/>
                </a:solidFill>
                <a:latin typeface="Arial Black" pitchFamily="34" charset="0"/>
                <a:cs typeface="Arial" pitchFamily="34" charset="0"/>
              </a:rPr>
              <a:t>СОБСТВЕННОЕ</a:t>
            </a:r>
          </a:p>
          <a:p>
            <a:pPr algn="ctr"/>
            <a:r>
              <a:rPr lang="ru-RU" altLang="ko-KR" sz="1800" b="1" dirty="0" smtClean="0">
                <a:solidFill>
                  <a:srgbClr val="C00000"/>
                </a:solidFill>
                <a:latin typeface="Arial Black" pitchFamily="34" charset="0"/>
                <a:cs typeface="Arial" pitchFamily="34" charset="0"/>
              </a:rPr>
              <a:t>ПРОИЗВОДСТВО</a:t>
            </a:r>
          </a:p>
        </p:txBody>
      </p:sp>
      <p:pic>
        <p:nvPicPr>
          <p:cNvPr id="2" name="Picture 2" descr="C:\Users\Денис\Desktop\Без имени-1.jpg"/>
          <p:cNvPicPr>
            <a:picLocks noChangeAspect="1" noChangeArrowheads="1"/>
          </p:cNvPicPr>
          <p:nvPr/>
        </p:nvPicPr>
        <p:blipFill>
          <a:blip r:embed="rId4" cstate="print"/>
          <a:srcRect/>
          <a:stretch>
            <a:fillRect/>
          </a:stretch>
        </p:blipFill>
        <p:spPr bwMode="auto">
          <a:xfrm>
            <a:off x="6994456" y="2622884"/>
            <a:ext cx="4729325" cy="3408364"/>
          </a:xfrm>
          <a:prstGeom prst="rect">
            <a:avLst/>
          </a:prstGeom>
          <a:noFill/>
        </p:spPr>
      </p:pic>
    </p:spTree>
    <p:extLst>
      <p:ext uri="{BB962C8B-B14F-4D97-AF65-F5344CB8AC3E}">
        <p14:creationId xmlns:p14="http://schemas.microsoft.com/office/powerpoint/2010/main" xmlns="" val="1671075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427382" y="594732"/>
            <a:ext cx="11350487"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СИСТЕМЫ РЕГЕНЕРАЦИИ БУРОВОГО РАСТВОРА</a:t>
            </a:r>
          </a:p>
        </p:txBody>
      </p:sp>
      <p:pic>
        <p:nvPicPr>
          <p:cNvPr id="87042" name="Picture 2" descr="C:\Users\Profit77\Desktop\1.png"/>
          <p:cNvPicPr>
            <a:picLocks noChangeAspect="1" noChangeArrowheads="1"/>
          </p:cNvPicPr>
          <p:nvPr/>
        </p:nvPicPr>
        <p:blipFill>
          <a:blip r:embed="rId3" cstate="print"/>
          <a:srcRect/>
          <a:stretch>
            <a:fillRect/>
          </a:stretch>
        </p:blipFill>
        <p:spPr bwMode="auto">
          <a:xfrm>
            <a:off x="203200" y="1471059"/>
            <a:ext cx="4388403" cy="4095573"/>
          </a:xfrm>
          <a:prstGeom prst="rect">
            <a:avLst/>
          </a:prstGeom>
          <a:noFill/>
        </p:spPr>
      </p:pic>
      <p:graphicFrame>
        <p:nvGraphicFramePr>
          <p:cNvPr id="16" name="Таблица 15"/>
          <p:cNvGraphicFramePr>
            <a:graphicFrameLocks noGrp="1"/>
          </p:cNvGraphicFramePr>
          <p:nvPr/>
        </p:nvGraphicFramePr>
        <p:xfrm>
          <a:off x="4525066" y="1753887"/>
          <a:ext cx="7201451" cy="3510280"/>
        </p:xfrm>
        <a:graphic>
          <a:graphicData uri="http://schemas.openxmlformats.org/drawingml/2006/table">
            <a:tbl>
              <a:tblPr firstRow="1" bandRow="1">
                <a:tableStyleId>{21E4AEA4-8DFA-4A89-87EB-49C32662AFE0}</a:tableStyleId>
              </a:tblPr>
              <a:tblGrid>
                <a:gridCol w="2649329"/>
                <a:gridCol w="740465"/>
                <a:gridCol w="740465"/>
                <a:gridCol w="740465"/>
                <a:gridCol w="740465"/>
                <a:gridCol w="740465"/>
                <a:gridCol w="849797"/>
              </a:tblGrid>
              <a:tr h="37084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ru-RU" sz="1200" dirty="0" smtClean="0">
                          <a:latin typeface="Arial Black" pitchFamily="34" charset="0"/>
                        </a:rPr>
                        <a:t>Производительность,м3/ч </a:t>
                      </a:r>
                    </a:p>
                  </a:txBody>
                  <a:tcPr anchor="ctr"/>
                </a:tc>
                <a:tc>
                  <a:txBody>
                    <a:bodyPr/>
                    <a:lstStyle/>
                    <a:p>
                      <a:pPr algn="ctr"/>
                      <a:r>
                        <a:rPr lang="ru-RU" sz="1200" dirty="0" smtClean="0">
                          <a:latin typeface="Arial Black" pitchFamily="34" charset="0"/>
                        </a:rPr>
                        <a:t>20</a:t>
                      </a:r>
                      <a:endParaRPr lang="ru-RU" sz="1200" dirty="0">
                        <a:latin typeface="Arial Black" pitchFamily="34" charset="0"/>
                      </a:endParaRPr>
                    </a:p>
                  </a:txBody>
                  <a:tcPr anchor="ctr"/>
                </a:tc>
                <a:tc>
                  <a:txBody>
                    <a:bodyPr/>
                    <a:lstStyle/>
                    <a:p>
                      <a:pPr algn="ctr"/>
                      <a:r>
                        <a:rPr lang="ru-RU" sz="1200" dirty="0" smtClean="0">
                          <a:latin typeface="Arial Black" pitchFamily="34" charset="0"/>
                        </a:rPr>
                        <a:t>50</a:t>
                      </a:r>
                      <a:endParaRPr lang="ru-RU" sz="1200" dirty="0">
                        <a:latin typeface="Arial Black" pitchFamily="34" charset="0"/>
                      </a:endParaRPr>
                    </a:p>
                  </a:txBody>
                  <a:tcPr anchor="ctr"/>
                </a:tc>
                <a:tc>
                  <a:txBody>
                    <a:bodyPr/>
                    <a:lstStyle/>
                    <a:p>
                      <a:pPr algn="ctr"/>
                      <a:r>
                        <a:rPr lang="ru-RU" sz="1200" dirty="0" smtClean="0">
                          <a:latin typeface="Arial Black" pitchFamily="34" charset="0"/>
                        </a:rPr>
                        <a:t>100</a:t>
                      </a:r>
                      <a:endParaRPr lang="ru-RU" sz="1200" dirty="0">
                        <a:latin typeface="Arial Black" pitchFamily="34" charset="0"/>
                      </a:endParaRPr>
                    </a:p>
                  </a:txBody>
                  <a:tcPr anchor="ctr"/>
                </a:tc>
                <a:tc>
                  <a:txBody>
                    <a:bodyPr/>
                    <a:lstStyle/>
                    <a:p>
                      <a:pPr algn="ctr"/>
                      <a:r>
                        <a:rPr lang="ru-RU" sz="1200" dirty="0" smtClean="0">
                          <a:latin typeface="Arial Black" pitchFamily="34" charset="0"/>
                        </a:rPr>
                        <a:t>150</a:t>
                      </a:r>
                      <a:endParaRPr lang="ru-RU" sz="1200" dirty="0">
                        <a:latin typeface="Arial Black" pitchFamily="34" charset="0"/>
                      </a:endParaRPr>
                    </a:p>
                  </a:txBody>
                  <a:tcPr anchor="ctr"/>
                </a:tc>
                <a:tc>
                  <a:txBody>
                    <a:bodyPr/>
                    <a:lstStyle/>
                    <a:p>
                      <a:pPr algn="ctr"/>
                      <a:r>
                        <a:rPr lang="ru-RU" sz="1200" dirty="0" smtClean="0">
                          <a:latin typeface="Arial Black" pitchFamily="34" charset="0"/>
                        </a:rPr>
                        <a:t>200</a:t>
                      </a:r>
                      <a:endParaRPr lang="ru-RU" sz="1200" dirty="0">
                        <a:latin typeface="Arial Black" pitchFamily="34" charset="0"/>
                      </a:endParaRPr>
                    </a:p>
                  </a:txBody>
                  <a:tcPr anchor="ctr"/>
                </a:tc>
                <a:tc>
                  <a:txBody>
                    <a:bodyPr/>
                    <a:lstStyle/>
                    <a:p>
                      <a:pPr algn="ctr"/>
                      <a:r>
                        <a:rPr lang="ru-RU" sz="1200" dirty="0" smtClean="0">
                          <a:latin typeface="Arial Black" pitchFamily="34" charset="0"/>
                        </a:rPr>
                        <a:t>400</a:t>
                      </a:r>
                      <a:endParaRPr lang="ru-RU" sz="1200" dirty="0">
                        <a:latin typeface="Arial Black" pitchFamily="34" charset="0"/>
                      </a:endParaRPr>
                    </a:p>
                  </a:txBody>
                  <a:tcPr anchor="ctr"/>
                </a:tc>
              </a:tr>
              <a:tr h="370840">
                <a:tc>
                  <a:txBody>
                    <a:bodyPr/>
                    <a:lstStyle/>
                    <a:p>
                      <a:pPr algn="l"/>
                      <a:r>
                        <a:rPr lang="ru-RU" sz="1200" dirty="0" smtClean="0">
                          <a:latin typeface="Arial Black" pitchFamily="34" charset="0"/>
                        </a:rPr>
                        <a:t>Мощность </a:t>
                      </a:r>
                      <a:r>
                        <a:rPr lang="ru-RU" sz="1200" dirty="0" err="1" smtClean="0">
                          <a:latin typeface="Arial Black" pitchFamily="34" charset="0"/>
                        </a:rPr>
                        <a:t>потребления,кВт</a:t>
                      </a:r>
                      <a:endParaRPr lang="ru-RU" sz="1200" dirty="0">
                        <a:latin typeface="Arial Black" pitchFamily="34" charset="0"/>
                      </a:endParaRPr>
                    </a:p>
                  </a:txBody>
                  <a:tcPr anchor="ctr"/>
                </a:tc>
                <a:tc>
                  <a:txBody>
                    <a:bodyPr/>
                    <a:lstStyle/>
                    <a:p>
                      <a:pPr algn="ctr"/>
                      <a:r>
                        <a:rPr lang="ru-RU" sz="1200" dirty="0" smtClean="0">
                          <a:latin typeface="Arial Black" pitchFamily="34" charset="0"/>
                        </a:rPr>
                        <a:t>9</a:t>
                      </a:r>
                      <a:endParaRPr lang="ru-RU" sz="1200" dirty="0">
                        <a:latin typeface="Arial Black" pitchFamily="34" charset="0"/>
                      </a:endParaRPr>
                    </a:p>
                  </a:txBody>
                  <a:tcPr anchor="ctr"/>
                </a:tc>
                <a:tc>
                  <a:txBody>
                    <a:bodyPr/>
                    <a:lstStyle/>
                    <a:p>
                      <a:pPr algn="ctr"/>
                      <a:r>
                        <a:rPr lang="ru-RU" sz="1200" dirty="0" smtClean="0">
                          <a:latin typeface="Arial Black" pitchFamily="34" charset="0"/>
                        </a:rPr>
                        <a:t>12.5</a:t>
                      </a:r>
                      <a:endParaRPr lang="ru-RU" sz="1200" dirty="0">
                        <a:latin typeface="Arial Black" pitchFamily="34" charset="0"/>
                      </a:endParaRPr>
                    </a:p>
                  </a:txBody>
                  <a:tcPr anchor="ctr"/>
                </a:tc>
                <a:tc>
                  <a:txBody>
                    <a:bodyPr/>
                    <a:lstStyle/>
                    <a:p>
                      <a:pPr algn="ctr"/>
                      <a:r>
                        <a:rPr lang="ru-RU" sz="1200" dirty="0" smtClean="0">
                          <a:latin typeface="Arial Black" pitchFamily="34" charset="0"/>
                        </a:rPr>
                        <a:t>60</a:t>
                      </a:r>
                      <a:endParaRPr lang="ru-RU" sz="1200" dirty="0">
                        <a:latin typeface="Arial Black" pitchFamily="34" charset="0"/>
                      </a:endParaRPr>
                    </a:p>
                  </a:txBody>
                  <a:tcPr anchor="ctr"/>
                </a:tc>
                <a:tc>
                  <a:txBody>
                    <a:bodyPr/>
                    <a:lstStyle/>
                    <a:p>
                      <a:pPr algn="ctr"/>
                      <a:r>
                        <a:rPr lang="ru-RU" sz="1200" dirty="0" smtClean="0">
                          <a:latin typeface="Arial Black" pitchFamily="34" charset="0"/>
                        </a:rPr>
                        <a:t>39</a:t>
                      </a:r>
                      <a:endParaRPr lang="ru-RU" sz="1200" dirty="0">
                        <a:latin typeface="Arial Black" pitchFamily="34" charset="0"/>
                      </a:endParaRPr>
                    </a:p>
                  </a:txBody>
                  <a:tcPr anchor="ctr"/>
                </a:tc>
                <a:tc>
                  <a:txBody>
                    <a:bodyPr/>
                    <a:lstStyle/>
                    <a:p>
                      <a:pPr algn="ctr"/>
                      <a:r>
                        <a:rPr lang="ru-RU" sz="1200" dirty="0" smtClean="0">
                          <a:latin typeface="Arial Black" pitchFamily="34" charset="0"/>
                        </a:rPr>
                        <a:t>48</a:t>
                      </a:r>
                      <a:endParaRPr lang="ru-RU" sz="1200" dirty="0">
                        <a:latin typeface="Arial Black" pitchFamily="34" charset="0"/>
                      </a:endParaRPr>
                    </a:p>
                  </a:txBody>
                  <a:tcPr anchor="ctr"/>
                </a:tc>
                <a:tc>
                  <a:txBody>
                    <a:bodyPr/>
                    <a:lstStyle/>
                    <a:p>
                      <a:pPr algn="ctr"/>
                      <a:r>
                        <a:rPr lang="ru-RU" sz="1200" dirty="0" smtClean="0">
                          <a:latin typeface="Arial Black" pitchFamily="34" charset="0"/>
                        </a:rPr>
                        <a:t>100</a:t>
                      </a:r>
                      <a:endParaRPr lang="ru-RU" sz="1200" dirty="0">
                        <a:latin typeface="Arial Black" pitchFamily="34" charset="0"/>
                      </a:endParaRPr>
                    </a:p>
                  </a:txBody>
                  <a:tcPr anchor="ctr"/>
                </a:tc>
              </a:tr>
              <a:tr h="370840">
                <a:tc>
                  <a:txBody>
                    <a:bodyPr/>
                    <a:lstStyle/>
                    <a:p>
                      <a:pPr algn="l"/>
                      <a:r>
                        <a:rPr lang="ru-RU" sz="1200" dirty="0" smtClean="0">
                          <a:latin typeface="Arial Black" pitchFamily="34" charset="0"/>
                        </a:rPr>
                        <a:t>Макс. размер </a:t>
                      </a:r>
                      <a:r>
                        <a:rPr lang="ru-RU" sz="1200" dirty="0" err="1" smtClean="0">
                          <a:latin typeface="Arial Black" pitchFamily="34" charset="0"/>
                        </a:rPr>
                        <a:t>частиц,мкм</a:t>
                      </a:r>
                      <a:endParaRPr lang="ru-RU" sz="1200" dirty="0">
                        <a:latin typeface="Arial Black"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dirty="0" smtClean="0">
                          <a:latin typeface="Arial Black" pitchFamily="34" charset="0"/>
                        </a:rPr>
                        <a:t>30</a:t>
                      </a:r>
                      <a:endParaRPr lang="ru-RU" sz="1200" dirty="0" smtClean="0">
                        <a:latin typeface="Arial Black" pitchFamily="34" charset="0"/>
                      </a:endParaRPr>
                    </a:p>
                    <a:p>
                      <a:pPr algn="ctr"/>
                      <a:endParaRPr lang="ru-RU" sz="1200" dirty="0">
                        <a:latin typeface="Arial Black"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dirty="0" smtClean="0">
                          <a:latin typeface="Arial Black" pitchFamily="34" charset="0"/>
                        </a:rPr>
                        <a:t>30</a:t>
                      </a:r>
                      <a:endParaRPr lang="ru-RU" sz="1200" dirty="0" smtClean="0">
                        <a:latin typeface="Arial Black" pitchFamily="34" charset="0"/>
                      </a:endParaRPr>
                    </a:p>
                    <a:p>
                      <a:pPr algn="ctr"/>
                      <a:endParaRPr lang="ru-RU" sz="1200" dirty="0">
                        <a:latin typeface="Arial Black" pitchFamily="34" charset="0"/>
                      </a:endParaRPr>
                    </a:p>
                  </a:txBody>
                  <a:tcPr anchor="ctr"/>
                </a:tc>
                <a:tc>
                  <a:txBody>
                    <a:bodyPr/>
                    <a:lstStyle/>
                    <a:p>
                      <a:pPr algn="ctr"/>
                      <a:r>
                        <a:rPr lang="en-US" sz="1200" dirty="0" smtClean="0">
                          <a:latin typeface="Arial Black" pitchFamily="34" charset="0"/>
                        </a:rPr>
                        <a:t>30</a:t>
                      </a:r>
                      <a:endParaRPr lang="ru-RU" sz="1200" dirty="0">
                        <a:latin typeface="Arial Black" pitchFamily="34" charset="0"/>
                      </a:endParaRPr>
                    </a:p>
                  </a:txBody>
                  <a:tcPr anchor="ctr"/>
                </a:tc>
                <a:tc>
                  <a:txBody>
                    <a:bodyPr/>
                    <a:lstStyle/>
                    <a:p>
                      <a:pPr algn="ctr"/>
                      <a:r>
                        <a:rPr lang="en-US" sz="1200" dirty="0" smtClean="0">
                          <a:latin typeface="Arial Black" pitchFamily="34" charset="0"/>
                        </a:rPr>
                        <a:t>60</a:t>
                      </a:r>
                      <a:endParaRPr lang="ru-RU" sz="1200" dirty="0">
                        <a:latin typeface="Arial Black" pitchFamily="34" charset="0"/>
                      </a:endParaRPr>
                    </a:p>
                  </a:txBody>
                  <a:tcPr anchor="ctr"/>
                </a:tc>
                <a:tc>
                  <a:txBody>
                    <a:bodyPr/>
                    <a:lstStyle/>
                    <a:p>
                      <a:pPr algn="ctr"/>
                      <a:r>
                        <a:rPr lang="ru-RU" sz="1200" dirty="0" smtClean="0">
                          <a:latin typeface="Arial Black" pitchFamily="34" charset="0"/>
                        </a:rPr>
                        <a:t>30</a:t>
                      </a:r>
                      <a:r>
                        <a:rPr lang="en-US" sz="1200" dirty="0" smtClean="0">
                          <a:latin typeface="Arial Black" pitchFamily="34" charset="0"/>
                        </a:rPr>
                        <a:t>/60</a:t>
                      </a:r>
                      <a:endParaRPr lang="ru-RU" sz="1200" dirty="0">
                        <a:latin typeface="Arial Black" pitchFamily="34" charset="0"/>
                      </a:endParaRPr>
                    </a:p>
                  </a:txBody>
                  <a:tcPr anchor="ctr"/>
                </a:tc>
                <a:tc>
                  <a:txBody>
                    <a:bodyPr/>
                    <a:lstStyle/>
                    <a:p>
                      <a:pPr algn="ctr"/>
                      <a:r>
                        <a:rPr lang="ru-RU" sz="1200" dirty="0" smtClean="0">
                          <a:latin typeface="Arial Black" pitchFamily="34" charset="0"/>
                        </a:rPr>
                        <a:t>60</a:t>
                      </a:r>
                      <a:endParaRPr lang="ru-RU" sz="1200" dirty="0">
                        <a:latin typeface="Arial Black" pitchFamily="34" charset="0"/>
                      </a:endParaRPr>
                    </a:p>
                  </a:txBody>
                  <a:tcPr anchor="ctr"/>
                </a:tc>
              </a:tr>
              <a:tr h="370840">
                <a:tc>
                  <a:txBody>
                    <a:bodyPr/>
                    <a:lstStyle/>
                    <a:p>
                      <a:pPr algn="l"/>
                      <a:r>
                        <a:rPr lang="ru-RU" sz="1200" dirty="0" err="1" smtClean="0">
                          <a:latin typeface="Arial Black" pitchFamily="34" charset="0"/>
                        </a:rPr>
                        <a:t>Произв-сть</a:t>
                      </a:r>
                      <a:r>
                        <a:rPr lang="ru-RU" sz="1200" dirty="0" smtClean="0">
                          <a:latin typeface="Arial Black" pitchFamily="34" charset="0"/>
                        </a:rPr>
                        <a:t> </a:t>
                      </a:r>
                      <a:r>
                        <a:rPr lang="ru-RU" sz="1200" dirty="0" err="1" smtClean="0">
                          <a:latin typeface="Arial Black" pitchFamily="34" charset="0"/>
                        </a:rPr>
                        <a:t>просеивания,т</a:t>
                      </a:r>
                      <a:r>
                        <a:rPr lang="ru-RU" sz="1200" dirty="0" smtClean="0">
                          <a:latin typeface="Arial Black" pitchFamily="34" charset="0"/>
                        </a:rPr>
                        <a:t>/ч</a:t>
                      </a:r>
                      <a:endParaRPr lang="ru-RU" sz="1200" dirty="0">
                        <a:latin typeface="Arial Black" pitchFamily="34" charset="0"/>
                      </a:endParaRPr>
                    </a:p>
                  </a:txBody>
                  <a:tcPr anchor="ctr"/>
                </a:tc>
                <a:tc>
                  <a:txBody>
                    <a:bodyPr/>
                    <a:lstStyle/>
                    <a:p>
                      <a:pPr algn="ctr"/>
                      <a:r>
                        <a:rPr lang="en-US" sz="1200" dirty="0" smtClean="0">
                          <a:latin typeface="Arial Black" pitchFamily="34" charset="0"/>
                        </a:rPr>
                        <a:t>5-10</a:t>
                      </a:r>
                      <a:endParaRPr lang="ru-RU" sz="1200" dirty="0">
                        <a:latin typeface="Arial Black" pitchFamily="34" charset="0"/>
                      </a:endParaRPr>
                    </a:p>
                  </a:txBody>
                  <a:tcPr anchor="ctr"/>
                </a:tc>
                <a:tc>
                  <a:txBody>
                    <a:bodyPr/>
                    <a:lstStyle/>
                    <a:p>
                      <a:pPr algn="ctr"/>
                      <a:r>
                        <a:rPr lang="en-US" sz="1200" dirty="0" smtClean="0">
                          <a:latin typeface="Arial Black" pitchFamily="34" charset="0"/>
                        </a:rPr>
                        <a:t>5-15</a:t>
                      </a:r>
                      <a:endParaRPr lang="ru-RU" sz="1200" dirty="0">
                        <a:latin typeface="Arial Black" pitchFamily="34" charset="0"/>
                      </a:endParaRPr>
                    </a:p>
                  </a:txBody>
                  <a:tcPr anchor="ctr"/>
                </a:tc>
                <a:tc>
                  <a:txBody>
                    <a:bodyPr/>
                    <a:lstStyle/>
                    <a:p>
                      <a:pPr algn="ctr"/>
                      <a:r>
                        <a:rPr lang="en-US" sz="1200" dirty="0" smtClean="0">
                          <a:latin typeface="Arial Black" pitchFamily="34" charset="0"/>
                        </a:rPr>
                        <a:t>20-50</a:t>
                      </a:r>
                      <a:endParaRPr lang="ru-RU" sz="1200" dirty="0">
                        <a:latin typeface="Arial Black"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dirty="0" smtClean="0">
                          <a:latin typeface="Arial Black" pitchFamily="34" charset="0"/>
                        </a:rPr>
                        <a:t>20-50</a:t>
                      </a:r>
                      <a:endParaRPr lang="ru-RU" sz="1200" dirty="0" smtClean="0">
                        <a:latin typeface="Arial Black"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dirty="0" smtClean="0">
                          <a:latin typeface="Arial Black" pitchFamily="34" charset="0"/>
                        </a:rPr>
                        <a:t>20-50</a:t>
                      </a:r>
                      <a:endParaRPr lang="ru-RU" sz="1200" dirty="0" smtClean="0">
                        <a:latin typeface="Arial Black" pitchFamily="34" charset="0"/>
                      </a:endParaRPr>
                    </a:p>
                  </a:txBody>
                  <a:tcPr anchor="ctr"/>
                </a:tc>
                <a:tc>
                  <a:txBody>
                    <a:bodyPr/>
                    <a:lstStyle/>
                    <a:p>
                      <a:pPr algn="ctr"/>
                      <a:r>
                        <a:rPr lang="en-US" sz="1200" dirty="0" smtClean="0">
                          <a:latin typeface="Arial Black" pitchFamily="34" charset="0"/>
                        </a:rPr>
                        <a:t>75-240</a:t>
                      </a:r>
                      <a:endParaRPr lang="ru-RU" sz="1200" dirty="0">
                        <a:latin typeface="Arial Black" pitchFamily="34" charset="0"/>
                      </a:endParaRPr>
                    </a:p>
                  </a:txBody>
                  <a:tcPr anchor="ctr"/>
                </a:tc>
              </a:tr>
              <a:tr h="370840">
                <a:tc>
                  <a:txBody>
                    <a:bodyPr/>
                    <a:lstStyle/>
                    <a:p>
                      <a:pPr algn="l"/>
                      <a:r>
                        <a:rPr lang="en-US" sz="1200" dirty="0" smtClean="0">
                          <a:latin typeface="Arial Black" pitchFamily="34" charset="0"/>
                        </a:rPr>
                        <a:t>Ø </a:t>
                      </a:r>
                      <a:r>
                        <a:rPr lang="ru-RU" sz="1200" dirty="0" smtClean="0">
                          <a:latin typeface="Arial Black" pitchFamily="34" charset="0"/>
                        </a:rPr>
                        <a:t>входной </a:t>
                      </a:r>
                      <a:r>
                        <a:rPr lang="ru-RU" sz="1200" dirty="0" err="1" smtClean="0">
                          <a:latin typeface="Arial Black" pitchFamily="34" charset="0"/>
                        </a:rPr>
                        <a:t>трубы,дюйм</a:t>
                      </a:r>
                      <a:r>
                        <a:rPr lang="ru-RU" sz="1200" dirty="0" smtClean="0">
                          <a:latin typeface="Arial Black" pitchFamily="34" charset="0"/>
                        </a:rPr>
                        <a:t> </a:t>
                      </a:r>
                      <a:endParaRPr lang="ru-RU" sz="1200" dirty="0">
                        <a:latin typeface="Arial Black" pitchFamily="34" charset="0"/>
                      </a:endParaRPr>
                    </a:p>
                  </a:txBody>
                  <a:tcPr anchor="ctr"/>
                </a:tc>
                <a:tc>
                  <a:txBody>
                    <a:bodyPr/>
                    <a:lstStyle/>
                    <a:p>
                      <a:pPr algn="ctr"/>
                      <a:r>
                        <a:rPr lang="en-US" sz="1200" dirty="0" smtClean="0">
                          <a:latin typeface="Arial Black" pitchFamily="34" charset="0"/>
                        </a:rPr>
                        <a:t>2.5</a:t>
                      </a:r>
                      <a:endParaRPr lang="ru-RU" sz="1200" dirty="0">
                        <a:latin typeface="Arial Black"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dirty="0" smtClean="0">
                          <a:latin typeface="Arial Black" pitchFamily="34" charset="0"/>
                        </a:rPr>
                        <a:t>2.5</a:t>
                      </a:r>
                      <a:endParaRPr lang="ru-RU" sz="1200" dirty="0" smtClean="0">
                        <a:latin typeface="Arial Black" pitchFamily="34" charset="0"/>
                      </a:endParaRPr>
                    </a:p>
                    <a:p>
                      <a:pPr algn="ct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4</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12</a:t>
                      </a:r>
                      <a:endParaRPr lang="ru-RU" sz="1200" dirty="0">
                        <a:latin typeface="Arial Black" pitchFamily="34" charset="0"/>
                      </a:endParaRPr>
                    </a:p>
                  </a:txBody>
                  <a:tcPr anchor="ctr"/>
                </a:tc>
              </a:tr>
              <a:tr h="370840">
                <a:tc>
                  <a:txBody>
                    <a:bodyPr/>
                    <a:lstStyle/>
                    <a:p>
                      <a:pPr algn="l"/>
                      <a:r>
                        <a:rPr lang="en-US" sz="1200" dirty="0" smtClean="0">
                          <a:latin typeface="Arial Black" pitchFamily="34" charset="0"/>
                        </a:rPr>
                        <a:t>Ø </a:t>
                      </a:r>
                      <a:r>
                        <a:rPr lang="ru-RU" sz="1200" dirty="0" smtClean="0">
                          <a:latin typeface="Arial Black" pitchFamily="34" charset="0"/>
                        </a:rPr>
                        <a:t>входной </a:t>
                      </a:r>
                      <a:r>
                        <a:rPr lang="ru-RU" sz="1200" dirty="0" err="1" smtClean="0">
                          <a:latin typeface="Arial Black" pitchFamily="34" charset="0"/>
                        </a:rPr>
                        <a:t>трубы,дюйм</a:t>
                      </a:r>
                      <a:endParaRPr lang="ru-RU" sz="1200" dirty="0">
                        <a:latin typeface="Arial Black" pitchFamily="34" charset="0"/>
                      </a:endParaRPr>
                    </a:p>
                  </a:txBody>
                  <a:tcPr anchor="ctr"/>
                </a:tc>
                <a:tc>
                  <a:txBody>
                    <a:bodyPr/>
                    <a:lstStyle/>
                    <a:p>
                      <a:pPr algn="ctr"/>
                      <a:r>
                        <a:rPr lang="en-US" sz="1200" dirty="0" smtClean="0">
                          <a:latin typeface="Arial Black" pitchFamily="34" charset="0"/>
                        </a:rPr>
                        <a:t>4</a:t>
                      </a:r>
                      <a:endParaRPr lang="ru-RU" sz="1200" dirty="0">
                        <a:latin typeface="Arial Black" pitchFamily="34" charset="0"/>
                      </a:endParaRPr>
                    </a:p>
                  </a:txBody>
                  <a:tcPr anchor="ctr"/>
                </a:tc>
                <a:tc>
                  <a:txBody>
                    <a:bodyPr/>
                    <a:lstStyle/>
                    <a:p>
                      <a:pPr algn="ctr"/>
                      <a:r>
                        <a:rPr lang="en-US" sz="1200" dirty="0" smtClean="0">
                          <a:latin typeface="Arial Black" pitchFamily="34" charset="0"/>
                        </a:rPr>
                        <a:t>4</a:t>
                      </a:r>
                      <a:endParaRPr lang="ru-RU" sz="1200" dirty="0">
                        <a:latin typeface="Arial Black" pitchFamily="34" charset="0"/>
                      </a:endParaRPr>
                    </a:p>
                  </a:txBody>
                  <a:tcPr anchor="ctr"/>
                </a:tc>
                <a:tc>
                  <a:txBody>
                    <a:bodyPr/>
                    <a:lstStyle/>
                    <a:p>
                      <a:pPr algn="ctr"/>
                      <a:r>
                        <a:rPr lang="en-US" sz="1200" dirty="0" smtClean="0">
                          <a:latin typeface="Arial Black" pitchFamily="34" charset="0"/>
                        </a:rPr>
                        <a:t>10</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10</a:t>
                      </a:r>
                      <a:endParaRPr lang="ru-RU" sz="1200" dirty="0">
                        <a:latin typeface="Arial Black" pitchFamily="34" charset="0"/>
                      </a:endParaRPr>
                    </a:p>
                  </a:txBody>
                  <a:tcPr anchor="ctr"/>
                </a:tc>
                <a:tc>
                  <a:txBody>
                    <a:bodyPr/>
                    <a:lstStyle/>
                    <a:p>
                      <a:pPr algn="ctr"/>
                      <a:r>
                        <a:rPr lang="en-US" sz="1200" dirty="0" smtClean="0">
                          <a:latin typeface="Arial Black" pitchFamily="34" charset="0"/>
                        </a:rPr>
                        <a:t>10x2</a:t>
                      </a:r>
                      <a:endParaRPr lang="ru-RU" sz="1200" dirty="0">
                        <a:latin typeface="Arial Black" pitchFamily="34" charset="0"/>
                      </a:endParaRPr>
                    </a:p>
                  </a:txBody>
                  <a:tcPr anchor="ctr"/>
                </a:tc>
              </a:tr>
              <a:tr h="370840">
                <a:tc>
                  <a:txBody>
                    <a:bodyPr/>
                    <a:lstStyle/>
                    <a:p>
                      <a:pPr algn="l"/>
                      <a:r>
                        <a:rPr lang="ru-RU" sz="1200" dirty="0" smtClean="0">
                          <a:latin typeface="Arial Black" pitchFamily="34" charset="0"/>
                        </a:rPr>
                        <a:t>Количество </a:t>
                      </a:r>
                      <a:r>
                        <a:rPr lang="ru-RU" sz="1200" dirty="0" err="1" smtClean="0">
                          <a:latin typeface="Arial Black" pitchFamily="34" charset="0"/>
                        </a:rPr>
                        <a:t>циклонов,шт</a:t>
                      </a:r>
                      <a:endParaRPr lang="ru-RU" sz="1200" dirty="0">
                        <a:latin typeface="Arial Black" pitchFamily="34" charset="0"/>
                      </a:endParaRPr>
                    </a:p>
                  </a:txBody>
                  <a:tcPr anchor="ctr"/>
                </a:tc>
                <a:tc>
                  <a:txBody>
                    <a:bodyPr/>
                    <a:lstStyle/>
                    <a:p>
                      <a:pPr algn="ctr"/>
                      <a:r>
                        <a:rPr lang="en-US" sz="1200" dirty="0" smtClean="0">
                          <a:latin typeface="Arial Black" pitchFamily="34" charset="0"/>
                        </a:rPr>
                        <a:t>1</a:t>
                      </a:r>
                      <a:endParaRPr lang="ru-RU" sz="1200" dirty="0">
                        <a:latin typeface="Arial Black" pitchFamily="34" charset="0"/>
                      </a:endParaRPr>
                    </a:p>
                  </a:txBody>
                  <a:tcPr anchor="ctr"/>
                </a:tc>
                <a:tc>
                  <a:txBody>
                    <a:bodyPr/>
                    <a:lstStyle/>
                    <a:p>
                      <a:pPr algn="ctr"/>
                      <a:r>
                        <a:rPr lang="en-US" sz="1200" dirty="0" smtClean="0">
                          <a:latin typeface="Arial Black" pitchFamily="34" charset="0"/>
                        </a:rPr>
                        <a:t>2</a:t>
                      </a:r>
                      <a:endParaRPr lang="ru-RU" sz="1200" dirty="0">
                        <a:latin typeface="Arial Black" pitchFamily="34" charset="0"/>
                      </a:endParaRPr>
                    </a:p>
                  </a:txBody>
                  <a:tcPr anchor="ctr"/>
                </a:tc>
                <a:tc>
                  <a:txBody>
                    <a:bodyPr/>
                    <a:lstStyle/>
                    <a:p>
                      <a:pPr algn="ctr"/>
                      <a:r>
                        <a:rPr lang="en-US" sz="1200" dirty="0" smtClean="0">
                          <a:latin typeface="Arial Black" pitchFamily="34" charset="0"/>
                        </a:rPr>
                        <a:t>1/5</a:t>
                      </a:r>
                      <a:endParaRPr lang="ru-RU" sz="1200" dirty="0">
                        <a:latin typeface="Arial Black" pitchFamily="34" charset="0"/>
                      </a:endParaRPr>
                    </a:p>
                  </a:txBody>
                  <a:tcPr anchor="ctr"/>
                </a:tc>
                <a:tc>
                  <a:txBody>
                    <a:bodyPr/>
                    <a:lstStyle/>
                    <a:p>
                      <a:pPr algn="ctr"/>
                      <a:r>
                        <a:rPr lang="en-US" sz="1200" dirty="0" smtClean="0">
                          <a:latin typeface="Arial Black" pitchFamily="34" charset="0"/>
                        </a:rPr>
                        <a:t>2</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2</a:t>
                      </a:r>
                      <a:endParaRPr lang="ru-RU" sz="1200" dirty="0">
                        <a:latin typeface="Arial Black" pitchFamily="34" charset="0"/>
                      </a:endParaRPr>
                    </a:p>
                  </a:txBody>
                  <a:tcPr anchor="ctr"/>
                </a:tc>
              </a:tr>
              <a:tr h="370840">
                <a:tc>
                  <a:txBody>
                    <a:bodyPr/>
                    <a:lstStyle/>
                    <a:p>
                      <a:pPr algn="l"/>
                      <a:r>
                        <a:rPr lang="ru-RU" sz="1200" dirty="0" smtClean="0">
                          <a:latin typeface="Arial Black" pitchFamily="34" charset="0"/>
                        </a:rPr>
                        <a:t>Диаметр </a:t>
                      </a:r>
                      <a:r>
                        <a:rPr lang="ru-RU" sz="1200" dirty="0" err="1" smtClean="0">
                          <a:latin typeface="Arial Black" pitchFamily="34" charset="0"/>
                        </a:rPr>
                        <a:t>циклона,дюйм</a:t>
                      </a:r>
                      <a:r>
                        <a:rPr lang="ru-RU" sz="1200" dirty="0" smtClean="0">
                          <a:latin typeface="Arial Black" pitchFamily="34" charset="0"/>
                        </a:rPr>
                        <a:t> </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14/4</a:t>
                      </a:r>
                      <a:endParaRPr lang="ru-RU" sz="1200" dirty="0">
                        <a:latin typeface="Arial Black" pitchFamily="34" charset="0"/>
                      </a:endParaRPr>
                    </a:p>
                  </a:txBody>
                  <a:tcPr anchor="ctr"/>
                </a:tc>
                <a:tc>
                  <a:txBody>
                    <a:bodyPr/>
                    <a:lstStyle/>
                    <a:p>
                      <a:pPr algn="ctr"/>
                      <a:r>
                        <a:rPr lang="en-US" sz="1200" dirty="0" smtClean="0">
                          <a:latin typeface="Arial Black" pitchFamily="34" charset="0"/>
                        </a:rPr>
                        <a:t>10</a:t>
                      </a:r>
                      <a:endParaRPr lang="ru-RU" sz="1200" dirty="0">
                        <a:latin typeface="Arial Black" pitchFamily="34" charset="0"/>
                      </a:endParaRPr>
                    </a:p>
                  </a:txBody>
                  <a:tcPr anchor="ctr"/>
                </a:tc>
                <a:tc>
                  <a:txBody>
                    <a:bodyPr/>
                    <a:lstStyle/>
                    <a:p>
                      <a:pPr algn="ctr"/>
                      <a:r>
                        <a:rPr lang="en-US" sz="1200" dirty="0" smtClean="0">
                          <a:latin typeface="Arial Black" pitchFamily="34" charset="0"/>
                        </a:rPr>
                        <a:t>6</a:t>
                      </a:r>
                      <a:endParaRPr lang="ru-RU" sz="1200" dirty="0">
                        <a:latin typeface="Arial Black" pitchFamily="34" charset="0"/>
                      </a:endParaRPr>
                    </a:p>
                  </a:txBody>
                  <a:tcPr anchor="ctr"/>
                </a:tc>
                <a:tc>
                  <a:txBody>
                    <a:bodyPr/>
                    <a:lstStyle/>
                    <a:p>
                      <a:pPr algn="ctr"/>
                      <a:r>
                        <a:rPr lang="en-US" sz="1200" dirty="0" smtClean="0">
                          <a:latin typeface="Arial Black" pitchFamily="34" charset="0"/>
                        </a:rPr>
                        <a:t>20</a:t>
                      </a:r>
                      <a:endParaRPr lang="ru-RU" sz="1200" dirty="0">
                        <a:latin typeface="Arial Black" pitchFamily="34" charset="0"/>
                      </a:endParaRPr>
                    </a:p>
                  </a:txBody>
                  <a:tcPr anchor="ctr"/>
                </a:tc>
              </a:tr>
              <a:tr h="370840">
                <a:tc>
                  <a:txBody>
                    <a:bodyPr/>
                    <a:lstStyle/>
                    <a:p>
                      <a:pPr algn="l"/>
                      <a:r>
                        <a:rPr lang="ru-RU" sz="1200" dirty="0" smtClean="0">
                          <a:latin typeface="Arial Black" pitchFamily="34" charset="0"/>
                        </a:rPr>
                        <a:t>Масса </a:t>
                      </a:r>
                      <a:r>
                        <a:rPr lang="ru-RU" sz="1200" dirty="0" err="1" smtClean="0">
                          <a:latin typeface="Arial Black" pitchFamily="34" charset="0"/>
                        </a:rPr>
                        <a:t>установки,т</a:t>
                      </a:r>
                      <a:endParaRPr lang="ru-RU" sz="1200" dirty="0">
                        <a:latin typeface="Arial Black" pitchFamily="34" charset="0"/>
                      </a:endParaRPr>
                    </a:p>
                  </a:txBody>
                  <a:tcPr anchor="ctr"/>
                </a:tc>
                <a:tc>
                  <a:txBody>
                    <a:bodyPr/>
                    <a:lstStyle/>
                    <a:p>
                      <a:pPr algn="ctr"/>
                      <a:r>
                        <a:rPr lang="en-US" sz="1200" dirty="0" smtClean="0">
                          <a:latin typeface="Arial Black" pitchFamily="34" charset="0"/>
                        </a:rPr>
                        <a:t>2</a:t>
                      </a:r>
                      <a:endParaRPr lang="ru-RU" sz="1200" dirty="0">
                        <a:latin typeface="Arial Black" pitchFamily="34" charset="0"/>
                      </a:endParaRPr>
                    </a:p>
                  </a:txBody>
                  <a:tcPr anchor="ctr"/>
                </a:tc>
                <a:tc>
                  <a:txBody>
                    <a:bodyPr/>
                    <a:lstStyle/>
                    <a:p>
                      <a:pPr algn="ctr"/>
                      <a:r>
                        <a:rPr lang="en-US" sz="1200" dirty="0" smtClean="0">
                          <a:latin typeface="Arial Black" pitchFamily="34" charset="0"/>
                        </a:rPr>
                        <a:t>2.2</a:t>
                      </a:r>
                      <a:endParaRPr lang="ru-RU" sz="1200" dirty="0">
                        <a:latin typeface="Arial Black" pitchFamily="34" charset="0"/>
                      </a:endParaRPr>
                    </a:p>
                  </a:txBody>
                  <a:tcPr anchor="ctr"/>
                </a:tc>
                <a:tc>
                  <a:txBody>
                    <a:bodyPr/>
                    <a:lstStyle/>
                    <a:p>
                      <a:pPr algn="ctr"/>
                      <a:r>
                        <a:rPr lang="en-US" sz="1200" dirty="0" smtClean="0">
                          <a:latin typeface="Arial Black" pitchFamily="34" charset="0"/>
                        </a:rPr>
                        <a:t>7.5</a:t>
                      </a:r>
                      <a:endParaRPr lang="ru-RU" sz="1200" dirty="0">
                        <a:latin typeface="Arial Black" pitchFamily="34" charset="0"/>
                      </a:endParaRPr>
                    </a:p>
                  </a:txBody>
                  <a:tcPr anchor="ctr"/>
                </a:tc>
                <a:tc>
                  <a:txBody>
                    <a:bodyPr/>
                    <a:lstStyle/>
                    <a:p>
                      <a:pPr algn="ctr"/>
                      <a:r>
                        <a:rPr lang="en-US" sz="1200" dirty="0" smtClean="0">
                          <a:latin typeface="Arial Black" pitchFamily="34" charset="0"/>
                        </a:rPr>
                        <a:t>3.3</a:t>
                      </a:r>
                      <a:endParaRPr lang="ru-RU" sz="1200" dirty="0">
                        <a:latin typeface="Arial Black" pitchFamily="34" charset="0"/>
                      </a:endParaRPr>
                    </a:p>
                  </a:txBody>
                  <a:tcPr anchor="ctr"/>
                </a:tc>
                <a:tc>
                  <a:txBody>
                    <a:bodyPr/>
                    <a:lstStyle/>
                    <a:p>
                      <a:pPr algn="ctr"/>
                      <a:r>
                        <a:rPr lang="en-US" sz="1200" dirty="0" smtClean="0">
                          <a:latin typeface="Arial Black" pitchFamily="34" charset="0"/>
                        </a:rPr>
                        <a:t>6.2</a:t>
                      </a:r>
                      <a:endParaRPr lang="ru-RU" sz="1200" dirty="0">
                        <a:latin typeface="Arial Black" pitchFamily="34" charset="0"/>
                      </a:endParaRPr>
                    </a:p>
                  </a:txBody>
                  <a:tcPr anchor="ctr"/>
                </a:tc>
                <a:tc>
                  <a:txBody>
                    <a:bodyPr/>
                    <a:lstStyle/>
                    <a:p>
                      <a:pPr algn="ctr"/>
                      <a:r>
                        <a:rPr lang="en-US" sz="1200" dirty="0" smtClean="0">
                          <a:latin typeface="Arial Black" pitchFamily="34" charset="0"/>
                        </a:rPr>
                        <a:t>20.8</a:t>
                      </a:r>
                      <a:endParaRPr lang="ru-RU" sz="1200" dirty="0">
                        <a:latin typeface="Arial Black" pitchFamily="34" charset="0"/>
                      </a:endParaRPr>
                    </a:p>
                  </a:txBody>
                  <a:tcPr anchor="ctr"/>
                </a:tc>
              </a:tr>
            </a:tbl>
          </a:graphicData>
        </a:graphic>
      </p:graphicFrame>
      <p:sp>
        <p:nvSpPr>
          <p:cNvPr id="17" name="TextBox 16">
            <a:extLst>
              <a:ext uri="{FF2B5EF4-FFF2-40B4-BE49-F238E27FC236}">
                <a16:creationId xmlns:a16="http://schemas.microsoft.com/office/drawing/2014/main" xmlns="" id="{B8E4B4C1-4FB8-465C-AEDC-8978C9435EC7}"/>
              </a:ext>
            </a:extLst>
          </p:cNvPr>
          <p:cNvSpPr txBox="1"/>
          <p:nvPr/>
        </p:nvSpPr>
        <p:spPr>
          <a:xfrm>
            <a:off x="4957307" y="1303544"/>
            <a:ext cx="6520732" cy="400110"/>
          </a:xfrm>
          <a:prstGeom prst="rect">
            <a:avLst/>
          </a:prstGeom>
          <a:noFill/>
        </p:spPr>
        <p:txBody>
          <a:bodyPr wrap="square" rtlCol="0">
            <a:spAutoFit/>
          </a:bodyPr>
          <a:lstStyle/>
          <a:p>
            <a:pPr algn="ctr"/>
            <a:r>
              <a:rPr lang="ru-RU" altLang="ko-KR" sz="2000" b="1" dirty="0" smtClean="0">
                <a:solidFill>
                  <a:srgbClr val="FF9900"/>
                </a:solidFill>
                <a:latin typeface="Arial Black" pitchFamily="34" charset="0"/>
                <a:cs typeface="Arial" pitchFamily="34" charset="0"/>
              </a:rPr>
              <a:t>МОДЕЛЬНЫЙ РЯД СИСТЕМ РЕГЕНЕРАЦИИ</a:t>
            </a:r>
            <a:endParaRPr lang="en-US" altLang="ko-KR" sz="2000" b="1" dirty="0" smtClean="0">
              <a:solidFill>
                <a:srgbClr val="FF9900"/>
              </a:solidFill>
              <a:latin typeface="Arial Black" pitchFamily="34" charset="0"/>
              <a:cs typeface="Arial" pitchFamily="34" charset="0"/>
            </a:endParaRPr>
          </a:p>
        </p:txBody>
      </p:sp>
      <p:sp>
        <p:nvSpPr>
          <p:cNvPr id="20" name="Прямоугольник 19"/>
          <p:cNvSpPr/>
          <p:nvPr/>
        </p:nvSpPr>
        <p:spPr>
          <a:xfrm>
            <a:off x="444500" y="5456872"/>
            <a:ext cx="11341100" cy="646331"/>
          </a:xfrm>
          <a:prstGeom prst="rect">
            <a:avLst/>
          </a:prstGeom>
        </p:spPr>
        <p:txBody>
          <a:bodyPr wrap="square">
            <a:spAutoFit/>
          </a:bodyPr>
          <a:lstStyle/>
          <a:p>
            <a:pPr algn="ctr"/>
            <a:r>
              <a:rPr lang="ru-RU" dirty="0" smtClean="0">
                <a:latin typeface="Arial Black" pitchFamily="34" charset="0"/>
              </a:rPr>
              <a:t>ПОДБОР И ПОСТАВКА ОБОРУДОВАНИЯ ПО РЕГЕНЕРАЦИИ БУРОВЫХ РАСТВОРОВ</a:t>
            </a:r>
          </a:p>
          <a:p>
            <a:pPr algn="ctr"/>
            <a:r>
              <a:rPr lang="ru-RU" dirty="0" smtClean="0">
                <a:latin typeface="Arial Black" pitchFamily="34" charset="0"/>
              </a:rPr>
              <a:t>ДЛЯ ГНБ КОМПЛЕКСОВ ЛЮБОГО КЛАССА</a:t>
            </a:r>
          </a:p>
        </p:txBody>
      </p:sp>
    </p:spTree>
    <p:extLst>
      <p:ext uri="{BB962C8B-B14F-4D97-AF65-F5344CB8AC3E}">
        <p14:creationId xmlns:p14="http://schemas.microsoft.com/office/powerpoint/2010/main" xmlns="" val="371704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5EAB9E3A-2F2C-491F-A9BF-40704759F697}"/>
              </a:ext>
            </a:extLst>
          </p:cNvPr>
          <p:cNvSpPr txBox="1"/>
          <p:nvPr/>
        </p:nvSpPr>
        <p:spPr>
          <a:xfrm>
            <a:off x="3690733" y="2955212"/>
            <a:ext cx="3633093" cy="2031325"/>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ООО «Бентонит Кургана» осуществляет добычу и переработку </a:t>
            </a:r>
            <a:r>
              <a:rPr lang="ru-RU" sz="1400" dirty="0" err="1" smtClean="0">
                <a:solidFill>
                  <a:schemeClr val="bg1"/>
                </a:solidFill>
                <a:latin typeface="Arial" pitchFamily="34" charset="0"/>
                <a:cs typeface="Arial" pitchFamily="34" charset="0"/>
              </a:rPr>
              <a:t>бентонитовой</a:t>
            </a:r>
            <a:r>
              <a:rPr lang="ru-RU" sz="1400" dirty="0" smtClean="0">
                <a:solidFill>
                  <a:schemeClr val="bg1"/>
                </a:solidFill>
                <a:latin typeface="Arial" pitchFamily="34" charset="0"/>
                <a:cs typeface="Arial" pitchFamily="34" charset="0"/>
              </a:rPr>
              <a:t> </a:t>
            </a:r>
          </a:p>
          <a:p>
            <a:r>
              <a:rPr lang="ru-RU" sz="1400" dirty="0" smtClean="0">
                <a:solidFill>
                  <a:schemeClr val="bg1"/>
                </a:solidFill>
                <a:latin typeface="Arial" pitchFamily="34" charset="0"/>
                <a:cs typeface="Arial" pitchFamily="34" charset="0"/>
              </a:rPr>
              <a:t>глины, а также реализацию продукции, </a:t>
            </a:r>
          </a:p>
          <a:p>
            <a:r>
              <a:rPr lang="ru-RU" sz="1400" dirty="0" smtClean="0">
                <a:solidFill>
                  <a:schemeClr val="bg1"/>
                </a:solidFill>
                <a:latin typeface="Arial" pitchFamily="34" charset="0"/>
                <a:cs typeface="Arial" pitchFamily="34" charset="0"/>
              </a:rPr>
              <a:t>получаемой на её основе. Сырьевой </a:t>
            </a:r>
          </a:p>
          <a:p>
            <a:r>
              <a:rPr lang="ru-RU" sz="1400" dirty="0" smtClean="0">
                <a:solidFill>
                  <a:schemeClr val="bg1"/>
                </a:solidFill>
                <a:latin typeface="Arial" pitchFamily="34" charset="0"/>
                <a:cs typeface="Arial" pitchFamily="34" charset="0"/>
              </a:rPr>
              <a:t>базой предприятия является одно из </a:t>
            </a:r>
          </a:p>
          <a:p>
            <a:r>
              <a:rPr lang="ru-RU" sz="1400" dirty="0" smtClean="0">
                <a:solidFill>
                  <a:schemeClr val="bg1"/>
                </a:solidFill>
                <a:latin typeface="Arial" pitchFamily="34" charset="0"/>
                <a:cs typeface="Arial" pitchFamily="34" charset="0"/>
              </a:rPr>
              <a:t>лучших в России месторождений </a:t>
            </a:r>
          </a:p>
          <a:p>
            <a:r>
              <a:rPr lang="ru-RU" sz="1400" dirty="0" err="1" smtClean="0">
                <a:solidFill>
                  <a:schemeClr val="bg1"/>
                </a:solidFill>
                <a:latin typeface="Arial" pitchFamily="34" charset="0"/>
                <a:cs typeface="Arial" pitchFamily="34" charset="0"/>
              </a:rPr>
              <a:t>бентонитовых</a:t>
            </a:r>
            <a:r>
              <a:rPr lang="ru-RU" sz="1400" dirty="0" smtClean="0">
                <a:solidFill>
                  <a:schemeClr val="bg1"/>
                </a:solidFill>
                <a:latin typeface="Arial" pitchFamily="34" charset="0"/>
                <a:cs typeface="Arial" pitchFamily="34" charset="0"/>
              </a:rPr>
              <a:t> глин – «Зырянское», </a:t>
            </a:r>
          </a:p>
          <a:p>
            <a:r>
              <a:rPr lang="ru-RU" sz="1400" dirty="0" smtClean="0">
                <a:solidFill>
                  <a:schemeClr val="bg1"/>
                </a:solidFill>
                <a:latin typeface="Arial" pitchFamily="34" charset="0"/>
                <a:cs typeface="Arial" pitchFamily="34" charset="0"/>
              </a:rPr>
              <a:t>расположенное в </a:t>
            </a:r>
            <a:r>
              <a:rPr lang="ru-RU" sz="1400" dirty="0" err="1" smtClean="0">
                <a:solidFill>
                  <a:schemeClr val="bg1"/>
                </a:solidFill>
                <a:latin typeface="Arial" pitchFamily="34" charset="0"/>
                <a:cs typeface="Arial" pitchFamily="34" charset="0"/>
              </a:rPr>
              <a:t>Кетовском</a:t>
            </a:r>
            <a:r>
              <a:rPr lang="ru-RU" sz="1400" dirty="0" smtClean="0">
                <a:solidFill>
                  <a:schemeClr val="bg1"/>
                </a:solidFill>
                <a:latin typeface="Arial" pitchFamily="34" charset="0"/>
                <a:cs typeface="Arial" pitchFamily="34" charset="0"/>
              </a:rPr>
              <a:t> районе </a:t>
            </a:r>
          </a:p>
          <a:p>
            <a:r>
              <a:rPr lang="ru-RU" sz="1400" dirty="0" smtClean="0">
                <a:solidFill>
                  <a:schemeClr val="bg1"/>
                </a:solidFill>
                <a:latin typeface="Arial" pitchFamily="34" charset="0"/>
                <a:cs typeface="Arial" pitchFamily="34" charset="0"/>
              </a:rPr>
              <a:t>Курганской области.</a:t>
            </a:r>
            <a:endParaRPr lang="en-US" altLang="ko-KR" sz="1400" dirty="0">
              <a:solidFill>
                <a:schemeClr val="bg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xmlns="" id="{23CFC0F2-E807-4D88-9574-81C8D3800B9B}"/>
              </a:ext>
            </a:extLst>
          </p:cNvPr>
          <p:cNvSpPr txBox="1"/>
          <p:nvPr/>
        </p:nvSpPr>
        <p:spPr>
          <a:xfrm>
            <a:off x="3690733" y="2448581"/>
            <a:ext cx="3150013" cy="400110"/>
          </a:xfrm>
          <a:prstGeom prst="rect">
            <a:avLst/>
          </a:prstGeom>
          <a:noFill/>
        </p:spPr>
        <p:txBody>
          <a:bodyPr wrap="square" rtlCol="0">
            <a:spAutoFit/>
          </a:bodyPr>
          <a:lstStyle/>
          <a:p>
            <a:r>
              <a:rPr lang="ru-RU" sz="2000" b="1" dirty="0" smtClean="0">
                <a:solidFill>
                  <a:schemeClr val="bg1"/>
                </a:solidFill>
                <a:latin typeface="Arial Black" pitchFamily="34" charset="0"/>
              </a:rPr>
              <a:t>«Бентонит Кургана»</a:t>
            </a:r>
            <a:endParaRPr lang="en-US" altLang="ko-KR" sz="2000" dirty="0">
              <a:solidFill>
                <a:schemeClr val="bg1"/>
              </a:solidFill>
              <a:latin typeface="Arial Black" pitchFamily="34" charset="0"/>
            </a:endParaRPr>
          </a:p>
        </p:txBody>
      </p:sp>
      <p:sp>
        <p:nvSpPr>
          <p:cNvPr id="14" name="TextBox 13">
            <a:extLst>
              <a:ext uri="{FF2B5EF4-FFF2-40B4-BE49-F238E27FC236}">
                <a16:creationId xmlns:a16="http://schemas.microsoft.com/office/drawing/2014/main" xmlns="" id="{B8E00198-96BE-4808-AFBD-E1D1024E705B}"/>
              </a:ext>
            </a:extLst>
          </p:cNvPr>
          <p:cNvSpPr txBox="1"/>
          <p:nvPr/>
        </p:nvSpPr>
        <p:spPr>
          <a:xfrm>
            <a:off x="7415262" y="2955212"/>
            <a:ext cx="3824957" cy="1815882"/>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АО «Краснодарский завод промышленных минералов» — крупное промышленное </a:t>
            </a:r>
          </a:p>
          <a:p>
            <a:r>
              <a:rPr lang="ru-RU" sz="1400" dirty="0" smtClean="0">
                <a:solidFill>
                  <a:schemeClr val="bg1"/>
                </a:solidFill>
                <a:latin typeface="Arial" pitchFamily="34" charset="0"/>
                <a:cs typeface="Arial" pitchFamily="34" charset="0"/>
              </a:rPr>
              <a:t>предприятие, надежный поставщик </a:t>
            </a:r>
          </a:p>
          <a:p>
            <a:r>
              <a:rPr lang="ru-RU" sz="1400" dirty="0" smtClean="0">
                <a:solidFill>
                  <a:schemeClr val="bg1"/>
                </a:solidFill>
                <a:latin typeface="Arial" pitchFamily="34" charset="0"/>
                <a:cs typeface="Arial" pitchFamily="34" charset="0"/>
              </a:rPr>
              <a:t>минеральной продукции высшего качества. Завод имеет полный технологический цикл производства и предлагает своим клиентам максимально возможный спектр товарной </a:t>
            </a:r>
          </a:p>
          <a:p>
            <a:r>
              <a:rPr lang="ru-RU" sz="1400" dirty="0" smtClean="0">
                <a:solidFill>
                  <a:schemeClr val="bg1"/>
                </a:solidFill>
                <a:latin typeface="Arial" pitchFamily="34" charset="0"/>
                <a:cs typeface="Arial" pitchFamily="34" charset="0"/>
              </a:rPr>
              <a:t>продукции.</a:t>
            </a:r>
            <a:endParaRPr lang="en-US" altLang="ko-KR" sz="1400" dirty="0">
              <a:solidFill>
                <a:schemeClr val="bg1"/>
              </a:solidFill>
              <a:latin typeface="Arial" pitchFamily="34" charset="0"/>
              <a:cs typeface="Arial" pitchFamily="34" charset="0"/>
            </a:endParaRPr>
          </a:p>
        </p:txBody>
      </p:sp>
      <p:sp>
        <p:nvSpPr>
          <p:cNvPr id="15" name="TextBox 14">
            <a:extLst>
              <a:ext uri="{FF2B5EF4-FFF2-40B4-BE49-F238E27FC236}">
                <a16:creationId xmlns:a16="http://schemas.microsoft.com/office/drawing/2014/main" xmlns="" id="{4F070147-5E70-4678-9918-6EBCF31B1775}"/>
              </a:ext>
            </a:extLst>
          </p:cNvPr>
          <p:cNvSpPr txBox="1"/>
          <p:nvPr/>
        </p:nvSpPr>
        <p:spPr>
          <a:xfrm>
            <a:off x="7415264" y="2448581"/>
            <a:ext cx="3583416" cy="400110"/>
          </a:xfrm>
          <a:prstGeom prst="rect">
            <a:avLst/>
          </a:prstGeom>
          <a:noFill/>
        </p:spPr>
        <p:txBody>
          <a:bodyPr wrap="square" rtlCol="0">
            <a:spAutoFit/>
          </a:bodyPr>
          <a:lstStyle/>
          <a:p>
            <a:r>
              <a:rPr lang="ru-RU" sz="2000" dirty="0" smtClean="0">
                <a:solidFill>
                  <a:schemeClr val="bg1"/>
                </a:solidFill>
                <a:latin typeface="Arial Black" pitchFamily="34" charset="0"/>
              </a:rPr>
              <a:t>КЗПМ</a:t>
            </a:r>
            <a:endParaRPr lang="en-US" altLang="ko-KR" sz="2000" dirty="0">
              <a:solidFill>
                <a:schemeClr val="bg1"/>
              </a:solidFill>
              <a:latin typeface="Arial Black" pitchFamily="34" charset="0"/>
            </a:endParaRPr>
          </a:p>
        </p:txBody>
      </p:sp>
      <p:pic>
        <p:nvPicPr>
          <p:cNvPr id="9" name="Рисунок 8" descr="БК мельница.jpg"/>
          <p:cNvPicPr>
            <a:picLocks noGrp="1" noChangeAspect="1"/>
          </p:cNvPicPr>
          <p:nvPr>
            <p:ph type="pic" sz="quarter" idx="15"/>
          </p:nvPr>
        </p:nvPicPr>
        <p:blipFill>
          <a:blip r:embed="rId2" cstate="print">
            <a:lum bright="10000"/>
          </a:blip>
          <a:srcRect l="16687" r="16687"/>
          <a:stretch>
            <a:fillRect/>
          </a:stretch>
        </p:blipFill>
        <p:spPr/>
      </p:pic>
      <p:sp>
        <p:nvSpPr>
          <p:cNvPr id="10" name="TextBox 9">
            <a:extLst>
              <a:ext uri="{FF2B5EF4-FFF2-40B4-BE49-F238E27FC236}">
                <a16:creationId xmlns:a16="http://schemas.microsoft.com/office/drawing/2014/main" xmlns="" id="{7A7CD56A-8038-422A-9E16-5A2DEDA151E8}"/>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solidFill>
                  <a:srgbClr val="2F2F2D"/>
                </a:solidFill>
              </a:rPr>
              <a:t>Производство бентонита</a:t>
            </a:r>
            <a:endParaRPr lang="ko-KR" altLang="en-US" sz="2800" b="0" dirty="0">
              <a:solidFill>
                <a:srgbClr val="2F2F2D"/>
              </a:solidFill>
            </a:endParaRPr>
          </a:p>
        </p:txBody>
      </p:sp>
      <p:sp>
        <p:nvSpPr>
          <p:cNvPr id="8" name="Прямоугольник 7"/>
          <p:cNvSpPr/>
          <p:nvPr/>
        </p:nvSpPr>
        <p:spPr>
          <a:xfrm>
            <a:off x="797895" y="1301234"/>
            <a:ext cx="10562379" cy="707886"/>
          </a:xfrm>
          <a:prstGeom prst="rect">
            <a:avLst/>
          </a:prstGeom>
        </p:spPr>
        <p:txBody>
          <a:bodyPr wrap="none">
            <a:spAutoFit/>
          </a:bodyPr>
          <a:lstStyle/>
          <a:p>
            <a:pPr algn="ctr"/>
            <a:r>
              <a:rPr lang="ru-RU" altLang="ko-KR" sz="2000" b="1" dirty="0" smtClean="0">
                <a:latin typeface="Arial" pitchFamily="34" charset="0"/>
                <a:cs typeface="Arial" pitchFamily="34" charset="0"/>
              </a:rPr>
              <a:t>Компания ООО</a:t>
            </a:r>
            <a:r>
              <a:rPr lang="en-US" altLang="ko-KR" sz="2000" b="1" dirty="0" smtClean="0">
                <a:latin typeface="Arial" pitchFamily="34" charset="0"/>
                <a:cs typeface="Arial" pitchFamily="34" charset="0"/>
              </a:rPr>
              <a:t>”</a:t>
            </a:r>
            <a:r>
              <a:rPr lang="ru-RU" altLang="ko-KR" sz="2000" b="1" dirty="0" smtClean="0">
                <a:latin typeface="Arial" pitchFamily="34" charset="0"/>
                <a:cs typeface="Arial" pitchFamily="34" charset="0"/>
              </a:rPr>
              <a:t>АЛЬБРЕХТА</a:t>
            </a:r>
            <a:r>
              <a:rPr lang="en-US" altLang="ko-KR" sz="2000" b="1" dirty="0" smtClean="0">
                <a:latin typeface="Arial" pitchFamily="34" charset="0"/>
                <a:cs typeface="Arial" pitchFamily="34" charset="0"/>
              </a:rPr>
              <a:t>”</a:t>
            </a:r>
            <a:r>
              <a:rPr lang="ru-RU" altLang="ko-KR" sz="2000" b="1" dirty="0" smtClean="0">
                <a:latin typeface="Arial" pitchFamily="34" charset="0"/>
                <a:cs typeface="Arial" pitchFamily="34" charset="0"/>
              </a:rPr>
              <a:t> является партнером группы компаний </a:t>
            </a:r>
            <a:r>
              <a:rPr lang="en-US" altLang="ko-KR" sz="2000" b="1" dirty="0" smtClean="0">
                <a:latin typeface="Arial" pitchFamily="34" charset="0"/>
                <a:cs typeface="Arial" pitchFamily="34" charset="0"/>
              </a:rPr>
              <a:t>BENTONITE</a:t>
            </a:r>
            <a:r>
              <a:rPr lang="ru-RU" altLang="ko-KR" sz="2000" b="1" dirty="0" smtClean="0">
                <a:latin typeface="Arial" pitchFamily="34" charset="0"/>
                <a:cs typeface="Arial" pitchFamily="34" charset="0"/>
              </a:rPr>
              <a:t>.</a:t>
            </a:r>
          </a:p>
          <a:p>
            <a:pPr algn="ctr"/>
            <a:r>
              <a:rPr lang="ru-RU" altLang="ko-KR" sz="2000" b="1" dirty="0" smtClean="0">
                <a:latin typeface="Arial" pitchFamily="34" charset="0"/>
                <a:cs typeface="Arial" pitchFamily="34" charset="0"/>
              </a:rPr>
              <a:t>Именно на их мощностях выпускается продукция АЛЬБРЕХТА </a:t>
            </a:r>
            <a:r>
              <a:rPr lang="en-US" altLang="ko-KR" sz="2000" b="1" dirty="0" smtClean="0">
                <a:latin typeface="Arial" pitchFamily="34" charset="0"/>
                <a:cs typeface="Arial" pitchFamily="34" charset="0"/>
              </a:rPr>
              <a:t>MV,</a:t>
            </a:r>
            <a:r>
              <a:rPr lang="ru-RU" altLang="ko-KR" sz="2000" b="1" dirty="0" smtClean="0">
                <a:latin typeface="Arial" pitchFamily="34" charset="0"/>
                <a:cs typeface="Arial" pitchFamily="34" charset="0"/>
              </a:rPr>
              <a:t> </a:t>
            </a:r>
            <a:r>
              <a:rPr lang="en-US" altLang="ko-KR" sz="2000" b="1" dirty="0" smtClean="0">
                <a:latin typeface="Arial" pitchFamily="34" charset="0"/>
                <a:cs typeface="Arial" pitchFamily="34" charset="0"/>
              </a:rPr>
              <a:t>LV,</a:t>
            </a:r>
            <a:r>
              <a:rPr lang="ru-RU" altLang="ko-KR" sz="2000" b="1" dirty="0" smtClean="0">
                <a:latin typeface="Arial" pitchFamily="34" charset="0"/>
                <a:cs typeface="Arial" pitchFamily="34" charset="0"/>
              </a:rPr>
              <a:t> </a:t>
            </a:r>
            <a:r>
              <a:rPr lang="en-US" altLang="ko-KR" sz="2000" b="1" dirty="0" smtClean="0">
                <a:latin typeface="Arial" pitchFamily="34" charset="0"/>
                <a:cs typeface="Arial" pitchFamily="34" charset="0"/>
              </a:rPr>
              <a:t>CV</a:t>
            </a:r>
          </a:p>
        </p:txBody>
      </p:sp>
    </p:spTree>
    <p:extLst>
      <p:ext uri="{BB962C8B-B14F-4D97-AF65-F5344CB8AC3E}">
        <p14:creationId xmlns:p14="http://schemas.microsoft.com/office/powerpoint/2010/main" xmlns="" val="2755554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t>БЕНТОНИТЫ АЛЬБРЕХТА</a:t>
            </a:r>
            <a:endParaRPr lang="ko-KR" altLang="en-US" sz="2800" b="0" dirty="0"/>
          </a:p>
        </p:txBody>
      </p:sp>
      <p:sp>
        <p:nvSpPr>
          <p:cNvPr id="12" name="TextBox 11">
            <a:extLst>
              <a:ext uri="{FF2B5EF4-FFF2-40B4-BE49-F238E27FC236}">
                <a16:creationId xmlns:a16="http://schemas.microsoft.com/office/drawing/2014/main" xmlns="" id="{2245BC60-54A1-4040-87B2-3B46A6DE1CC7}"/>
              </a:ext>
            </a:extLst>
          </p:cNvPr>
          <p:cNvSpPr txBox="1"/>
          <p:nvPr/>
        </p:nvSpPr>
        <p:spPr>
          <a:xfrm>
            <a:off x="759304" y="3500034"/>
            <a:ext cx="3256592" cy="461665"/>
          </a:xfrm>
          <a:prstGeom prst="rect">
            <a:avLst/>
          </a:prstGeom>
          <a:noFill/>
        </p:spPr>
        <p:txBody>
          <a:bodyPr wrap="square" rtlCol="0" anchor="t" anchorCtr="0">
            <a:spAutoFit/>
          </a:bodyPr>
          <a:lstStyle/>
          <a:p>
            <a:pPr algn="ctr"/>
            <a:r>
              <a:rPr lang="ru-RU" altLang="ko-KR" sz="2400" dirty="0" smtClean="0">
                <a:solidFill>
                  <a:srgbClr val="D21821"/>
                </a:solidFill>
                <a:latin typeface="Arial Black" pitchFamily="34" charset="0"/>
              </a:rPr>
              <a:t>АЛЬБРЕХТА </a:t>
            </a:r>
            <a:r>
              <a:rPr lang="en-US" altLang="ko-KR" sz="2400" dirty="0" smtClean="0">
                <a:solidFill>
                  <a:srgbClr val="D21821"/>
                </a:solidFill>
                <a:latin typeface="Arial Black" pitchFamily="34" charset="0"/>
              </a:rPr>
              <a:t>MV</a:t>
            </a:r>
            <a:endParaRPr lang="ko-KR" altLang="en-US" sz="2400" dirty="0">
              <a:solidFill>
                <a:srgbClr val="D21821"/>
              </a:solidFill>
              <a:latin typeface="Arial Black" pitchFamily="34" charset="0"/>
            </a:endParaRPr>
          </a:p>
        </p:txBody>
      </p:sp>
      <p:sp>
        <p:nvSpPr>
          <p:cNvPr id="15" name="TextBox 14">
            <a:extLst>
              <a:ext uri="{FF2B5EF4-FFF2-40B4-BE49-F238E27FC236}">
                <a16:creationId xmlns:a16="http://schemas.microsoft.com/office/drawing/2014/main" xmlns="" id="{FAF07FEC-1015-4835-9B90-72DFC3958AFD}"/>
              </a:ext>
            </a:extLst>
          </p:cNvPr>
          <p:cNvSpPr txBox="1"/>
          <p:nvPr/>
        </p:nvSpPr>
        <p:spPr>
          <a:xfrm>
            <a:off x="622300" y="4006320"/>
            <a:ext cx="3302000" cy="2062103"/>
          </a:xfrm>
          <a:prstGeom prst="rect">
            <a:avLst/>
          </a:prstGeom>
          <a:noFill/>
        </p:spPr>
        <p:txBody>
          <a:bodyPr wrap="square" rtlCol="0" anchor="t" anchorCtr="0">
            <a:spAutoFit/>
          </a:bodyPr>
          <a:lstStyle/>
          <a:p>
            <a:pPr algn="ctr"/>
            <a:r>
              <a:rPr lang="ru-RU" altLang="ko-KR" sz="1600" b="1" dirty="0" smtClean="0">
                <a:latin typeface="Arial" pitchFamily="34" charset="0"/>
                <a:cs typeface="Arial" pitchFamily="34" charset="0"/>
              </a:rPr>
              <a:t>Базовый полимер-бентонит, наиболее универсальный, не требующий дополнительных полимеров при работе в различных грунтах, эффективно решающий задачи, как большого, так и малого бурения.</a:t>
            </a:r>
            <a:endParaRPr lang="ko-KR" altLang="en-US" sz="1600" b="1" dirty="0"/>
          </a:p>
        </p:txBody>
      </p:sp>
      <p:sp>
        <p:nvSpPr>
          <p:cNvPr id="16" name="TextBox 15">
            <a:extLst>
              <a:ext uri="{FF2B5EF4-FFF2-40B4-BE49-F238E27FC236}">
                <a16:creationId xmlns:a16="http://schemas.microsoft.com/office/drawing/2014/main" xmlns="" id="{0119ECD7-6B5E-40FE-92C5-F10321C4CFF7}"/>
              </a:ext>
            </a:extLst>
          </p:cNvPr>
          <p:cNvSpPr txBox="1"/>
          <p:nvPr/>
        </p:nvSpPr>
        <p:spPr>
          <a:xfrm>
            <a:off x="4467704" y="3500034"/>
            <a:ext cx="3256592" cy="461665"/>
          </a:xfrm>
          <a:prstGeom prst="rect">
            <a:avLst/>
          </a:prstGeom>
          <a:noFill/>
        </p:spPr>
        <p:txBody>
          <a:bodyPr wrap="square" rtlCol="0" anchor="t" anchorCtr="0">
            <a:spAutoFit/>
          </a:bodyPr>
          <a:lstStyle/>
          <a:p>
            <a:pPr algn="ctr"/>
            <a:r>
              <a:rPr lang="ru-RU" altLang="ko-KR" sz="2400" dirty="0" smtClean="0">
                <a:solidFill>
                  <a:srgbClr val="FFC000"/>
                </a:solidFill>
                <a:latin typeface="Arial Black" pitchFamily="34" charset="0"/>
              </a:rPr>
              <a:t>АЛЬБРЕХТА </a:t>
            </a:r>
            <a:r>
              <a:rPr lang="en-US" altLang="ko-KR" sz="2400" dirty="0" smtClean="0">
                <a:solidFill>
                  <a:srgbClr val="FFC000"/>
                </a:solidFill>
                <a:latin typeface="Arial Black" pitchFamily="34" charset="0"/>
              </a:rPr>
              <a:t>LV</a:t>
            </a:r>
            <a:endParaRPr lang="ko-KR" altLang="en-US" sz="2400" dirty="0">
              <a:solidFill>
                <a:srgbClr val="FFC000"/>
              </a:solidFill>
              <a:latin typeface="Arial Black" pitchFamily="34" charset="0"/>
            </a:endParaRPr>
          </a:p>
        </p:txBody>
      </p:sp>
      <p:sp>
        <p:nvSpPr>
          <p:cNvPr id="18" name="TextBox 17">
            <a:extLst>
              <a:ext uri="{FF2B5EF4-FFF2-40B4-BE49-F238E27FC236}">
                <a16:creationId xmlns:a16="http://schemas.microsoft.com/office/drawing/2014/main" xmlns="" id="{842A3C43-7273-4608-B2CA-CD995E191CB2}"/>
              </a:ext>
            </a:extLst>
          </p:cNvPr>
          <p:cNvSpPr txBox="1"/>
          <p:nvPr/>
        </p:nvSpPr>
        <p:spPr>
          <a:xfrm>
            <a:off x="3937001" y="4006320"/>
            <a:ext cx="4309532" cy="2308324"/>
          </a:xfrm>
          <a:prstGeom prst="rect">
            <a:avLst/>
          </a:prstGeom>
          <a:noFill/>
        </p:spPr>
        <p:txBody>
          <a:bodyPr wrap="square" rtlCol="0" anchor="t" anchorCtr="0">
            <a:spAutoFit/>
          </a:bodyPr>
          <a:lstStyle/>
          <a:p>
            <a:pPr algn="ctr"/>
            <a:r>
              <a:rPr lang="ru-RU" altLang="ko-KR" sz="1600" b="1" dirty="0" smtClean="0">
                <a:latin typeface="Arial" pitchFamily="34" charset="0"/>
                <a:cs typeface="Arial" pitchFamily="34" charset="0"/>
              </a:rPr>
              <a:t>Высококачественный </a:t>
            </a:r>
            <a:r>
              <a:rPr lang="ru-RU" altLang="ko-KR" sz="1600" b="1" dirty="0" err="1" smtClean="0">
                <a:latin typeface="Arial" pitchFamily="34" charset="0"/>
                <a:cs typeface="Arial" pitchFamily="34" charset="0"/>
              </a:rPr>
              <a:t>бентопорошок</a:t>
            </a:r>
            <a:r>
              <a:rPr lang="ru-RU" altLang="ko-KR" sz="1600" b="1" dirty="0" smtClean="0">
                <a:latin typeface="Arial" pitchFamily="34" charset="0"/>
                <a:cs typeface="Arial" pitchFamily="34" charset="0"/>
              </a:rPr>
              <a:t>, </a:t>
            </a:r>
            <a:r>
              <a:rPr lang="ru-RU" altLang="ko-KR" sz="1600" b="1" dirty="0" err="1" smtClean="0">
                <a:latin typeface="Arial" pitchFamily="34" charset="0"/>
                <a:cs typeface="Arial" pitchFamily="34" charset="0"/>
              </a:rPr>
              <a:t>структурообразователь</a:t>
            </a:r>
            <a:r>
              <a:rPr lang="ru-RU" altLang="ko-KR" sz="1600" b="1" dirty="0" smtClean="0">
                <a:latin typeface="Arial" pitchFamily="34" charset="0"/>
                <a:cs typeface="Arial" pitchFamily="34" charset="0"/>
              </a:rPr>
              <a:t> буровых растворов. Обладает высокой скоростью набухания и диспергирования в водной фазе и обеспечивает оптимальное соотношение удерживающих и выносящих характеристик бурового</a:t>
            </a:r>
            <a:br>
              <a:rPr lang="ru-RU" altLang="ko-KR" sz="1600" b="1" dirty="0" smtClean="0">
                <a:latin typeface="Arial" pitchFamily="34" charset="0"/>
                <a:cs typeface="Arial" pitchFamily="34" charset="0"/>
              </a:rPr>
            </a:br>
            <a:r>
              <a:rPr lang="ru-RU" altLang="ko-KR" sz="1600" b="1" dirty="0" smtClean="0">
                <a:latin typeface="Arial" pitchFamily="34" charset="0"/>
                <a:cs typeface="Arial" pitchFamily="34" charset="0"/>
              </a:rPr>
              <a:t>раствора</a:t>
            </a:r>
            <a:endParaRPr lang="ru-RU" altLang="ko-KR" sz="1600" b="1" dirty="0">
              <a:latin typeface="Arial" pitchFamily="34" charset="0"/>
              <a:cs typeface="Arial" pitchFamily="34" charset="0"/>
            </a:endParaRPr>
          </a:p>
        </p:txBody>
      </p:sp>
      <p:sp>
        <p:nvSpPr>
          <p:cNvPr id="19" name="TextBox 18">
            <a:extLst>
              <a:ext uri="{FF2B5EF4-FFF2-40B4-BE49-F238E27FC236}">
                <a16:creationId xmlns:a16="http://schemas.microsoft.com/office/drawing/2014/main" xmlns="" id="{CA8D3780-9851-4605-B472-7514A5685AB3}"/>
              </a:ext>
            </a:extLst>
          </p:cNvPr>
          <p:cNvSpPr txBox="1"/>
          <p:nvPr/>
        </p:nvSpPr>
        <p:spPr>
          <a:xfrm>
            <a:off x="8201504" y="3500034"/>
            <a:ext cx="3256592" cy="461665"/>
          </a:xfrm>
          <a:prstGeom prst="rect">
            <a:avLst/>
          </a:prstGeom>
          <a:noFill/>
        </p:spPr>
        <p:txBody>
          <a:bodyPr wrap="square" rtlCol="0" anchor="t" anchorCtr="0">
            <a:spAutoFit/>
          </a:bodyPr>
          <a:lstStyle/>
          <a:p>
            <a:pPr algn="ctr"/>
            <a:r>
              <a:rPr lang="ru-RU" altLang="ko-KR" sz="2400" dirty="0" smtClean="0">
                <a:solidFill>
                  <a:srgbClr val="00B050"/>
                </a:solidFill>
                <a:latin typeface="Arial Black" pitchFamily="34" charset="0"/>
              </a:rPr>
              <a:t>АЛЬБРЕХТА </a:t>
            </a:r>
            <a:r>
              <a:rPr lang="en-US" altLang="ko-KR" sz="2400" dirty="0" smtClean="0">
                <a:solidFill>
                  <a:srgbClr val="00B050"/>
                </a:solidFill>
                <a:latin typeface="Arial Black" pitchFamily="34" charset="0"/>
              </a:rPr>
              <a:t>CV</a:t>
            </a:r>
            <a:endParaRPr lang="ko-KR" altLang="en-US" sz="2400" dirty="0">
              <a:solidFill>
                <a:srgbClr val="00B050"/>
              </a:solidFill>
              <a:latin typeface="Arial Black" pitchFamily="34" charset="0"/>
            </a:endParaRPr>
          </a:p>
        </p:txBody>
      </p:sp>
      <p:sp>
        <p:nvSpPr>
          <p:cNvPr id="21" name="TextBox 20">
            <a:extLst>
              <a:ext uri="{FF2B5EF4-FFF2-40B4-BE49-F238E27FC236}">
                <a16:creationId xmlns:a16="http://schemas.microsoft.com/office/drawing/2014/main" xmlns="" id="{91C28255-1590-4E0E-9878-F02F29A15E40}"/>
              </a:ext>
            </a:extLst>
          </p:cNvPr>
          <p:cNvSpPr txBox="1"/>
          <p:nvPr/>
        </p:nvSpPr>
        <p:spPr>
          <a:xfrm>
            <a:off x="8201504" y="4006320"/>
            <a:ext cx="3622196" cy="2062103"/>
          </a:xfrm>
          <a:prstGeom prst="rect">
            <a:avLst/>
          </a:prstGeom>
          <a:noFill/>
        </p:spPr>
        <p:txBody>
          <a:bodyPr wrap="square" rtlCol="0" anchor="t" anchorCtr="0">
            <a:spAutoFit/>
          </a:bodyPr>
          <a:lstStyle/>
          <a:p>
            <a:pPr algn="ctr"/>
            <a:r>
              <a:rPr lang="ru-RU" altLang="ko-KR" sz="1600" b="1" dirty="0" smtClean="0">
                <a:latin typeface="Arial" pitchFamily="34" charset="0"/>
                <a:cs typeface="Arial" pitchFamily="34" charset="0"/>
              </a:rPr>
              <a:t>Бентонит, является базовым материалом для приготовления буровой жидкости, рекомендуется применение в грунтах 1-3 категории (суглинках, супеси, смешанных грунтах с низким содержанием включений твердых частиц).</a:t>
            </a:r>
            <a:endParaRPr lang="ko-KR" altLang="en-US" sz="1600" b="1" dirty="0">
              <a:latin typeface="Arial" pitchFamily="34" charset="0"/>
              <a:cs typeface="Arial" pitchFamily="34" charset="0"/>
            </a:endParaRPr>
          </a:p>
        </p:txBody>
      </p:sp>
      <p:pic>
        <p:nvPicPr>
          <p:cNvPr id="22" name="Рисунок 21" descr="Без имени-2.jpg"/>
          <p:cNvPicPr>
            <a:picLocks noChangeAspect="1"/>
          </p:cNvPicPr>
          <p:nvPr/>
        </p:nvPicPr>
        <p:blipFill>
          <a:blip r:embed="rId2" cstate="print"/>
          <a:srcRect l="13908" t="11069" r="15034" b="14908"/>
          <a:stretch>
            <a:fillRect/>
          </a:stretch>
        </p:blipFill>
        <p:spPr>
          <a:xfrm>
            <a:off x="1174751" y="1348422"/>
            <a:ext cx="2296583" cy="2107587"/>
          </a:xfrm>
          <a:prstGeom prst="rect">
            <a:avLst/>
          </a:prstGeom>
        </p:spPr>
      </p:pic>
      <p:pic>
        <p:nvPicPr>
          <p:cNvPr id="1026" name="Picture 2" descr="C:\Users\Profit77\Desktop\фото для слайдов\Без имени-4.png"/>
          <p:cNvPicPr>
            <a:picLocks noChangeAspect="1" noChangeArrowheads="1"/>
          </p:cNvPicPr>
          <p:nvPr/>
        </p:nvPicPr>
        <p:blipFill>
          <a:blip r:embed="rId3" cstate="print"/>
          <a:srcRect/>
          <a:stretch>
            <a:fillRect/>
          </a:stretch>
        </p:blipFill>
        <p:spPr bwMode="auto">
          <a:xfrm>
            <a:off x="4951055" y="1405467"/>
            <a:ext cx="2289890" cy="2110845"/>
          </a:xfrm>
          <a:prstGeom prst="rect">
            <a:avLst/>
          </a:prstGeom>
          <a:noFill/>
        </p:spPr>
      </p:pic>
      <p:sp>
        <p:nvSpPr>
          <p:cNvPr id="23" name="TextBox 22">
            <a:extLst>
              <a:ext uri="{FF2B5EF4-FFF2-40B4-BE49-F238E27FC236}">
                <a16:creationId xmlns:a16="http://schemas.microsoft.com/office/drawing/2014/main" xmlns="" id="{2245BC60-54A1-4040-87B2-3B46A6DE1CC7}"/>
              </a:ext>
            </a:extLst>
          </p:cNvPr>
          <p:cNvSpPr txBox="1"/>
          <p:nvPr/>
        </p:nvSpPr>
        <p:spPr>
          <a:xfrm>
            <a:off x="1168402" y="1506134"/>
            <a:ext cx="1032933" cy="400110"/>
          </a:xfrm>
          <a:prstGeom prst="rect">
            <a:avLst/>
          </a:prstGeom>
          <a:noFill/>
        </p:spPr>
        <p:txBody>
          <a:bodyPr wrap="square" rtlCol="0" anchor="t" anchorCtr="0">
            <a:spAutoFit/>
          </a:bodyPr>
          <a:lstStyle/>
          <a:p>
            <a:pPr algn="ctr"/>
            <a:r>
              <a:rPr lang="ru-RU" altLang="ko-KR" sz="2000" dirty="0" smtClean="0">
                <a:solidFill>
                  <a:srgbClr val="D21821"/>
                </a:solidFill>
                <a:latin typeface="Arial Black" pitchFamily="34" charset="0"/>
              </a:rPr>
              <a:t>20кг</a:t>
            </a:r>
            <a:endParaRPr lang="ko-KR" altLang="en-US" sz="2000" dirty="0">
              <a:solidFill>
                <a:srgbClr val="D21821"/>
              </a:solidFill>
              <a:latin typeface="Arial Black" pitchFamily="34" charset="0"/>
            </a:endParaRPr>
          </a:p>
        </p:txBody>
      </p:sp>
      <p:sp>
        <p:nvSpPr>
          <p:cNvPr id="24" name="TextBox 23">
            <a:extLst>
              <a:ext uri="{FF2B5EF4-FFF2-40B4-BE49-F238E27FC236}">
                <a16:creationId xmlns:a16="http://schemas.microsoft.com/office/drawing/2014/main" xmlns="" id="{2245BC60-54A1-4040-87B2-3B46A6DE1CC7}"/>
              </a:ext>
            </a:extLst>
          </p:cNvPr>
          <p:cNvSpPr txBox="1"/>
          <p:nvPr/>
        </p:nvSpPr>
        <p:spPr>
          <a:xfrm>
            <a:off x="4969934" y="1527301"/>
            <a:ext cx="1032933" cy="400110"/>
          </a:xfrm>
          <a:prstGeom prst="rect">
            <a:avLst/>
          </a:prstGeom>
          <a:noFill/>
        </p:spPr>
        <p:txBody>
          <a:bodyPr wrap="square" rtlCol="0" anchor="t" anchorCtr="0">
            <a:spAutoFit/>
          </a:bodyPr>
          <a:lstStyle/>
          <a:p>
            <a:pPr algn="ctr"/>
            <a:r>
              <a:rPr lang="ru-RU" altLang="ko-KR" sz="2000" dirty="0" smtClean="0">
                <a:solidFill>
                  <a:srgbClr val="FFC000"/>
                </a:solidFill>
                <a:latin typeface="Arial Black" pitchFamily="34" charset="0"/>
              </a:rPr>
              <a:t>25кг</a:t>
            </a:r>
            <a:endParaRPr lang="ko-KR" altLang="en-US" sz="2000" dirty="0">
              <a:solidFill>
                <a:srgbClr val="FFC000"/>
              </a:solidFill>
              <a:latin typeface="Arial Black" pitchFamily="34" charset="0"/>
            </a:endParaRPr>
          </a:p>
        </p:txBody>
      </p:sp>
      <p:pic>
        <p:nvPicPr>
          <p:cNvPr id="1027" name="Picture 3" descr="C:\Users\Profit77\Desktop\фото для слайдов\Без имени-5.png"/>
          <p:cNvPicPr>
            <a:picLocks noChangeAspect="1" noChangeArrowheads="1"/>
          </p:cNvPicPr>
          <p:nvPr/>
        </p:nvPicPr>
        <p:blipFill>
          <a:blip r:embed="rId4" cstate="print"/>
          <a:srcRect/>
          <a:stretch>
            <a:fillRect/>
          </a:stretch>
        </p:blipFill>
        <p:spPr bwMode="auto">
          <a:xfrm>
            <a:off x="8542890" y="1417982"/>
            <a:ext cx="2262012" cy="2085147"/>
          </a:xfrm>
          <a:prstGeom prst="rect">
            <a:avLst/>
          </a:prstGeom>
          <a:noFill/>
        </p:spPr>
      </p:pic>
      <p:sp>
        <p:nvSpPr>
          <p:cNvPr id="25" name="TextBox 24">
            <a:extLst>
              <a:ext uri="{FF2B5EF4-FFF2-40B4-BE49-F238E27FC236}">
                <a16:creationId xmlns:a16="http://schemas.microsoft.com/office/drawing/2014/main" xmlns="" id="{2245BC60-54A1-4040-87B2-3B46A6DE1CC7}"/>
              </a:ext>
            </a:extLst>
          </p:cNvPr>
          <p:cNvSpPr txBox="1"/>
          <p:nvPr/>
        </p:nvSpPr>
        <p:spPr>
          <a:xfrm>
            <a:off x="8504769" y="1544235"/>
            <a:ext cx="1032933" cy="400110"/>
          </a:xfrm>
          <a:prstGeom prst="rect">
            <a:avLst/>
          </a:prstGeom>
          <a:noFill/>
        </p:spPr>
        <p:txBody>
          <a:bodyPr wrap="square" rtlCol="0" anchor="t" anchorCtr="0">
            <a:spAutoFit/>
          </a:bodyPr>
          <a:lstStyle/>
          <a:p>
            <a:pPr algn="ctr"/>
            <a:r>
              <a:rPr lang="ru-RU" altLang="ko-KR" sz="2000" dirty="0" smtClean="0">
                <a:solidFill>
                  <a:srgbClr val="00B050"/>
                </a:solidFill>
                <a:latin typeface="Arial Black" pitchFamily="34" charset="0"/>
              </a:rPr>
              <a:t>25кг</a:t>
            </a:r>
            <a:endParaRPr lang="ko-KR" altLang="en-US" sz="2000" dirty="0">
              <a:solidFill>
                <a:srgbClr val="00B050"/>
              </a:solidFill>
              <a:latin typeface="Arial Black" pitchFamily="34" charset="0"/>
            </a:endParaRPr>
          </a:p>
        </p:txBody>
      </p:sp>
    </p:spTree>
    <p:extLst>
      <p:ext uri="{BB962C8B-B14F-4D97-AF65-F5344CB8AC3E}">
        <p14:creationId xmlns:p14="http://schemas.microsoft.com/office/powerpoint/2010/main" xmlns="" val="3870114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래픽 1">
            <a:extLst>
              <a:ext uri="{FF2B5EF4-FFF2-40B4-BE49-F238E27FC236}">
                <a16:creationId xmlns:a16="http://schemas.microsoft.com/office/drawing/2014/main" xmlns="" id="{C2BB7EC0-3264-4F5D-8B95-533339FBDFA7}"/>
              </a:ext>
            </a:extLst>
          </p:cNvPr>
          <p:cNvGrpSpPr/>
          <p:nvPr/>
        </p:nvGrpSpPr>
        <p:grpSpPr>
          <a:xfrm>
            <a:off x="1712685" y="13618068"/>
            <a:ext cx="8685262" cy="555502"/>
            <a:chOff x="4165601" y="5997882"/>
            <a:chExt cx="3485657" cy="224072"/>
          </a:xfrm>
          <a:solidFill>
            <a:schemeClr val="bg2">
              <a:lumMod val="90000"/>
            </a:schemeClr>
          </a:solidFill>
        </p:grpSpPr>
        <p:sp>
          <p:nvSpPr>
            <p:cNvPr id="122" name="자유형: 도형 121">
              <a:extLst>
                <a:ext uri="{FF2B5EF4-FFF2-40B4-BE49-F238E27FC236}">
                  <a16:creationId xmlns:a16="http://schemas.microsoft.com/office/drawing/2014/main" xmlns="" id="{E4485F6A-D461-47E2-8443-75B24D386B41}"/>
                </a:ext>
              </a:extLst>
            </p:cNvPr>
            <p:cNvSpPr/>
            <p:nvPr/>
          </p:nvSpPr>
          <p:spPr>
            <a:xfrm>
              <a:off x="4165601" y="6079735"/>
              <a:ext cx="75639" cy="37820"/>
            </a:xfrm>
            <a:custGeom>
              <a:avLst/>
              <a:gdLst>
                <a:gd name="connsiteX0" fmla="*/ 84555 w 75639"/>
                <a:gd name="connsiteY0" fmla="*/ 15502 h 37819"/>
                <a:gd name="connsiteX1" fmla="*/ 41063 w 75639"/>
                <a:gd name="connsiteY1" fmla="*/ 35547 h 37819"/>
                <a:gd name="connsiteX2" fmla="*/ 84555 w 75639"/>
                <a:gd name="connsiteY2" fmla="*/ 15502 h 37819"/>
                <a:gd name="connsiteX3" fmla="*/ 36272 w 75639"/>
                <a:gd name="connsiteY3" fmla="*/ 2518 h 37819"/>
                <a:gd name="connsiteX4" fmla="*/ 5638 w 75639"/>
                <a:gd name="connsiteY4" fmla="*/ 33152 h 37819"/>
                <a:gd name="connsiteX5" fmla="*/ 36272 w 75639"/>
                <a:gd name="connsiteY5" fmla="*/ 2518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39" h="37819">
                  <a:moveTo>
                    <a:pt x="84555" y="15502"/>
                  </a:moveTo>
                  <a:cubicBezTo>
                    <a:pt x="75100" y="-2147"/>
                    <a:pt x="31608" y="30756"/>
                    <a:pt x="41063" y="35547"/>
                  </a:cubicBezTo>
                  <a:cubicBezTo>
                    <a:pt x="50391" y="40211"/>
                    <a:pt x="89093" y="24075"/>
                    <a:pt x="84555" y="15502"/>
                  </a:cubicBezTo>
                  <a:close/>
                  <a:moveTo>
                    <a:pt x="36272" y="2518"/>
                  </a:moveTo>
                  <a:cubicBezTo>
                    <a:pt x="23287" y="123"/>
                    <a:pt x="-7725" y="26344"/>
                    <a:pt x="5638" y="33152"/>
                  </a:cubicBezTo>
                  <a:cubicBezTo>
                    <a:pt x="19757" y="40211"/>
                    <a:pt x="49257" y="4913"/>
                    <a:pt x="36272" y="2518"/>
                  </a:cubicBezTo>
                  <a:close/>
                </a:path>
              </a:pathLst>
            </a:custGeom>
            <a:grpFill/>
            <a:ln w="2381" cap="flat">
              <a:solidFill>
                <a:schemeClr val="bg1"/>
              </a:solidFill>
              <a:prstDash val="solid"/>
              <a:miter/>
            </a:ln>
          </p:spPr>
          <p:txBody>
            <a:bodyPr rtlCol="0" anchor="ctr"/>
            <a:lstStyle/>
            <a:p>
              <a:endParaRPr lang="ko-KR" altLang="en-US"/>
            </a:p>
          </p:txBody>
        </p:sp>
        <p:sp>
          <p:nvSpPr>
            <p:cNvPr id="125" name="자유형: 도형 124">
              <a:extLst>
                <a:ext uri="{FF2B5EF4-FFF2-40B4-BE49-F238E27FC236}">
                  <a16:creationId xmlns:a16="http://schemas.microsoft.com/office/drawing/2014/main" xmlns="" id="{B7AD83B3-E13D-4A7D-9C0D-1D6D7C2230A5}"/>
                </a:ext>
              </a:extLst>
            </p:cNvPr>
            <p:cNvSpPr/>
            <p:nvPr/>
          </p:nvSpPr>
          <p:spPr>
            <a:xfrm>
              <a:off x="4782037" y="6184134"/>
              <a:ext cx="50426" cy="37820"/>
            </a:xfrm>
            <a:custGeom>
              <a:avLst/>
              <a:gdLst>
                <a:gd name="connsiteX0" fmla="*/ 2382 w 50426"/>
                <a:gd name="connsiteY0" fmla="*/ 3636 h 37819"/>
                <a:gd name="connsiteX1" fmla="*/ 25326 w 50426"/>
                <a:gd name="connsiteY1" fmla="*/ 18637 h 37819"/>
                <a:gd name="connsiteX2" fmla="*/ 55203 w 50426"/>
                <a:gd name="connsiteY2" fmla="*/ 28975 h 37819"/>
                <a:gd name="connsiteX3" fmla="*/ 2382 w 50426"/>
                <a:gd name="connsiteY3" fmla="*/ 3636 h 37819"/>
              </a:gdLst>
              <a:ahLst/>
              <a:cxnLst>
                <a:cxn ang="0">
                  <a:pos x="connsiteX0" y="connsiteY0"/>
                </a:cxn>
                <a:cxn ang="0">
                  <a:pos x="connsiteX1" y="connsiteY1"/>
                </a:cxn>
                <a:cxn ang="0">
                  <a:pos x="connsiteX2" y="connsiteY2"/>
                </a:cxn>
                <a:cxn ang="0">
                  <a:pos x="connsiteX3" y="connsiteY3"/>
                </a:cxn>
              </a:cxnLst>
              <a:rect l="l" t="t" r="r" b="b"/>
              <a:pathLst>
                <a:path w="50426" h="37819">
                  <a:moveTo>
                    <a:pt x="2382" y="3636"/>
                  </a:moveTo>
                  <a:cubicBezTo>
                    <a:pt x="4651" y="13973"/>
                    <a:pt x="14988" y="9435"/>
                    <a:pt x="25326" y="18637"/>
                  </a:cubicBezTo>
                  <a:cubicBezTo>
                    <a:pt x="35663" y="27840"/>
                    <a:pt x="44866" y="44985"/>
                    <a:pt x="55203" y="28975"/>
                  </a:cubicBezTo>
                  <a:cubicBezTo>
                    <a:pt x="65541" y="12838"/>
                    <a:pt x="1121" y="-2164"/>
                    <a:pt x="2382" y="3636"/>
                  </a:cubicBezTo>
                  <a:close/>
                </a:path>
              </a:pathLst>
            </a:custGeom>
            <a:grpFill/>
            <a:ln w="2381" cap="flat">
              <a:solidFill>
                <a:schemeClr val="bg1"/>
              </a:solidFill>
              <a:prstDash val="solid"/>
              <a:miter/>
            </a:ln>
          </p:spPr>
          <p:txBody>
            <a:bodyPr rtlCol="0" anchor="ctr"/>
            <a:lstStyle/>
            <a:p>
              <a:endParaRPr lang="ko-KR" altLang="en-US"/>
            </a:p>
          </p:txBody>
        </p:sp>
        <p:sp>
          <p:nvSpPr>
            <p:cNvPr id="151" name="자유형: 도형 150">
              <a:extLst>
                <a:ext uri="{FF2B5EF4-FFF2-40B4-BE49-F238E27FC236}">
                  <a16:creationId xmlns:a16="http://schemas.microsoft.com/office/drawing/2014/main" xmlns="" id="{B69CC47E-7FBF-4515-86E5-AC522BC19EB7}"/>
                </a:ext>
              </a:extLst>
            </p:cNvPr>
            <p:cNvSpPr/>
            <p:nvPr/>
          </p:nvSpPr>
          <p:spPr>
            <a:xfrm>
              <a:off x="7600832" y="5997882"/>
              <a:ext cx="50426" cy="37820"/>
            </a:xfrm>
            <a:custGeom>
              <a:avLst/>
              <a:gdLst>
                <a:gd name="connsiteX0" fmla="*/ 20428 w 50426"/>
                <a:gd name="connsiteY0" fmla="*/ 3815 h 37819"/>
                <a:gd name="connsiteX1" fmla="*/ 11226 w 50426"/>
                <a:gd name="connsiteY1" fmla="*/ 33693 h 37819"/>
                <a:gd name="connsiteX2" fmla="*/ 33035 w 50426"/>
                <a:gd name="connsiteY2" fmla="*/ 33693 h 37819"/>
                <a:gd name="connsiteX3" fmla="*/ 55979 w 50426"/>
                <a:gd name="connsiteY3" fmla="*/ 23355 h 37819"/>
                <a:gd name="connsiteX4" fmla="*/ 20428 w 50426"/>
                <a:gd name="connsiteY4" fmla="*/ 3815 h 3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6" h="37819">
                  <a:moveTo>
                    <a:pt x="20428" y="3815"/>
                  </a:moveTo>
                  <a:cubicBezTo>
                    <a:pt x="17025" y="-4253"/>
                    <a:pt x="-11844" y="23481"/>
                    <a:pt x="11226" y="33693"/>
                  </a:cubicBezTo>
                  <a:cubicBezTo>
                    <a:pt x="21563" y="38231"/>
                    <a:pt x="26228" y="27894"/>
                    <a:pt x="33035" y="33693"/>
                  </a:cubicBezTo>
                  <a:cubicBezTo>
                    <a:pt x="39842" y="39492"/>
                    <a:pt x="53710" y="37097"/>
                    <a:pt x="55979" y="23355"/>
                  </a:cubicBezTo>
                  <a:cubicBezTo>
                    <a:pt x="58374" y="9488"/>
                    <a:pt x="23832" y="11757"/>
                    <a:pt x="20428" y="3815"/>
                  </a:cubicBezTo>
                  <a:close/>
                </a:path>
              </a:pathLst>
            </a:custGeom>
            <a:grpFill/>
            <a:ln w="2381" cap="flat">
              <a:solidFill>
                <a:schemeClr val="bg1"/>
              </a:solidFill>
              <a:prstDash val="solid"/>
              <a:miter/>
            </a:ln>
          </p:spPr>
          <p:txBody>
            <a:bodyPr rtlCol="0" anchor="ctr"/>
            <a:lstStyle/>
            <a:p>
              <a:endParaRPr lang="ko-KR" altLang="en-US"/>
            </a:p>
          </p:txBody>
        </p:sp>
      </p:grpSp>
      <p:pic>
        <p:nvPicPr>
          <p:cNvPr id="1026" name="Picture 2" descr="C:\Users\Profit77\Desktop\karta-2048x1071.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041020" y="728022"/>
            <a:ext cx="10468397" cy="5522307"/>
          </a:xfrm>
          <a:prstGeom prst="rect">
            <a:avLst/>
          </a:prstGeom>
          <a:noFill/>
        </p:spPr>
      </p:pic>
      <p:sp>
        <p:nvSpPr>
          <p:cNvPr id="180" name="자유형: 도형 179">
            <a:extLst>
              <a:ext uri="{FF2B5EF4-FFF2-40B4-BE49-F238E27FC236}">
                <a16:creationId xmlns:a16="http://schemas.microsoft.com/office/drawing/2014/main" xmlns="" id="{3C1944A9-F5A9-4921-A114-0D04E5ED624D}"/>
              </a:ext>
            </a:extLst>
          </p:cNvPr>
          <p:cNvSpPr/>
          <p:nvPr/>
        </p:nvSpPr>
        <p:spPr>
          <a:xfrm>
            <a:off x="1522223" y="4352975"/>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81" name="자유형: 도형 180">
            <a:extLst>
              <a:ext uri="{FF2B5EF4-FFF2-40B4-BE49-F238E27FC236}">
                <a16:creationId xmlns:a16="http://schemas.microsoft.com/office/drawing/2014/main" xmlns="" id="{D3560BAB-0950-4112-A964-C76AFEEFDE37}"/>
              </a:ext>
            </a:extLst>
          </p:cNvPr>
          <p:cNvSpPr/>
          <p:nvPr/>
        </p:nvSpPr>
        <p:spPr>
          <a:xfrm>
            <a:off x="4525016" y="4813448"/>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82" name="자유형: 도형 181">
            <a:extLst>
              <a:ext uri="{FF2B5EF4-FFF2-40B4-BE49-F238E27FC236}">
                <a16:creationId xmlns:a16="http://schemas.microsoft.com/office/drawing/2014/main" xmlns="" id="{942E5BF6-5480-48FD-A012-8DC20D6680F5}"/>
              </a:ext>
            </a:extLst>
          </p:cNvPr>
          <p:cNvSpPr/>
          <p:nvPr/>
        </p:nvSpPr>
        <p:spPr>
          <a:xfrm>
            <a:off x="2559308" y="3343951"/>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83" name="TextBox 182">
            <a:extLst>
              <a:ext uri="{FF2B5EF4-FFF2-40B4-BE49-F238E27FC236}">
                <a16:creationId xmlns:a16="http://schemas.microsoft.com/office/drawing/2014/main" xmlns="" id="{CF095041-745A-42B4-8C07-7D481AD7105A}"/>
              </a:ext>
            </a:extLst>
          </p:cNvPr>
          <p:cNvSpPr txBox="1"/>
          <p:nvPr/>
        </p:nvSpPr>
        <p:spPr>
          <a:xfrm>
            <a:off x="-231493" y="891251"/>
            <a:ext cx="9393358" cy="581283"/>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b="0" dirty="0" smtClean="0">
                <a:solidFill>
                  <a:schemeClr val="tx1"/>
                </a:solidFill>
                <a:latin typeface="Arial Black" pitchFamily="34" charset="0"/>
              </a:rPr>
              <a:t>СКЛАДЫ ОТГРУЗКИ БЕНТОНИТА</a:t>
            </a:r>
            <a:endParaRPr lang="ko-KR" altLang="en-US" b="0" dirty="0">
              <a:solidFill>
                <a:schemeClr val="tx1"/>
              </a:solidFill>
              <a:latin typeface="Arial Black" pitchFamily="34" charset="0"/>
            </a:endParaRPr>
          </a:p>
        </p:txBody>
      </p:sp>
      <p:sp>
        <p:nvSpPr>
          <p:cNvPr id="185" name="TextBox 184">
            <a:extLst>
              <a:ext uri="{FF2B5EF4-FFF2-40B4-BE49-F238E27FC236}">
                <a16:creationId xmlns:a16="http://schemas.microsoft.com/office/drawing/2014/main" xmlns="" id="{CF095041-745A-42B4-8C07-7D481AD7105A}"/>
              </a:ext>
            </a:extLst>
          </p:cNvPr>
          <p:cNvSpPr txBox="1"/>
          <p:nvPr/>
        </p:nvSpPr>
        <p:spPr>
          <a:xfrm>
            <a:off x="1976478" y="3699620"/>
            <a:ext cx="1522274"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Москва</a:t>
            </a:r>
            <a:endParaRPr lang="ko-KR" altLang="en-US" sz="1800" b="0" dirty="0">
              <a:solidFill>
                <a:srgbClr val="C00000"/>
              </a:solidFill>
              <a:latin typeface="Arial Black" pitchFamily="34" charset="0"/>
            </a:endParaRPr>
          </a:p>
        </p:txBody>
      </p:sp>
      <p:sp>
        <p:nvSpPr>
          <p:cNvPr id="186" name="TextBox 185">
            <a:extLst>
              <a:ext uri="{FF2B5EF4-FFF2-40B4-BE49-F238E27FC236}">
                <a16:creationId xmlns:a16="http://schemas.microsoft.com/office/drawing/2014/main" xmlns="" id="{CF095041-745A-42B4-8C07-7D481AD7105A}"/>
              </a:ext>
            </a:extLst>
          </p:cNvPr>
          <p:cNvSpPr txBox="1"/>
          <p:nvPr/>
        </p:nvSpPr>
        <p:spPr>
          <a:xfrm>
            <a:off x="648183" y="4751957"/>
            <a:ext cx="2078305"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Краснодар</a:t>
            </a:r>
            <a:endParaRPr lang="ko-KR" altLang="en-US" sz="1800" b="0" dirty="0">
              <a:solidFill>
                <a:srgbClr val="C00000"/>
              </a:solidFill>
              <a:latin typeface="Arial Black" pitchFamily="34" charset="0"/>
            </a:endParaRPr>
          </a:p>
        </p:txBody>
      </p:sp>
      <p:sp>
        <p:nvSpPr>
          <p:cNvPr id="187" name="TextBox 186">
            <a:extLst>
              <a:ext uri="{FF2B5EF4-FFF2-40B4-BE49-F238E27FC236}">
                <a16:creationId xmlns:a16="http://schemas.microsoft.com/office/drawing/2014/main" xmlns="" id="{CF095041-745A-42B4-8C07-7D481AD7105A}"/>
              </a:ext>
            </a:extLst>
          </p:cNvPr>
          <p:cNvSpPr txBox="1"/>
          <p:nvPr/>
        </p:nvSpPr>
        <p:spPr>
          <a:xfrm>
            <a:off x="3667737" y="5165097"/>
            <a:ext cx="2078305"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Курган</a:t>
            </a:r>
            <a:endParaRPr lang="ko-KR" altLang="en-US" sz="1800" b="0" dirty="0">
              <a:solidFill>
                <a:srgbClr val="C00000"/>
              </a:solidFill>
              <a:latin typeface="Arial Black" pitchFamily="34" charset="0"/>
            </a:endParaRPr>
          </a:p>
        </p:txBody>
      </p:sp>
      <p:sp>
        <p:nvSpPr>
          <p:cNvPr id="188" name="자유형: 도형 180">
            <a:extLst>
              <a:ext uri="{FF2B5EF4-FFF2-40B4-BE49-F238E27FC236}">
                <a16:creationId xmlns:a16="http://schemas.microsoft.com/office/drawing/2014/main" xmlns="" id="{D3560BAB-0950-4112-A964-C76AFEEFDE37}"/>
              </a:ext>
            </a:extLst>
          </p:cNvPr>
          <p:cNvSpPr/>
          <p:nvPr/>
        </p:nvSpPr>
        <p:spPr>
          <a:xfrm>
            <a:off x="5768362" y="4836834"/>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89" name="TextBox 188">
            <a:extLst>
              <a:ext uri="{FF2B5EF4-FFF2-40B4-BE49-F238E27FC236}">
                <a16:creationId xmlns:a16="http://schemas.microsoft.com/office/drawing/2014/main" xmlns="" id="{CF095041-745A-42B4-8C07-7D481AD7105A}"/>
              </a:ext>
            </a:extLst>
          </p:cNvPr>
          <p:cNvSpPr txBox="1"/>
          <p:nvPr/>
        </p:nvSpPr>
        <p:spPr>
          <a:xfrm>
            <a:off x="5227711" y="5188482"/>
            <a:ext cx="2518495"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Новосибирск</a:t>
            </a:r>
            <a:endParaRPr lang="ko-KR" altLang="en-US" sz="1800" b="0" dirty="0">
              <a:solidFill>
                <a:srgbClr val="C00000"/>
              </a:solidFill>
              <a:latin typeface="Arial Black" pitchFamily="34" charset="0"/>
            </a:endParaRPr>
          </a:p>
        </p:txBody>
      </p:sp>
      <p:sp>
        <p:nvSpPr>
          <p:cNvPr id="193" name="자유형: 도형 180">
            <a:extLst>
              <a:ext uri="{FF2B5EF4-FFF2-40B4-BE49-F238E27FC236}">
                <a16:creationId xmlns:a16="http://schemas.microsoft.com/office/drawing/2014/main" xmlns="" id="{D3560BAB-0950-4112-A964-C76AFEEFDE37}"/>
              </a:ext>
            </a:extLst>
          </p:cNvPr>
          <p:cNvSpPr/>
          <p:nvPr/>
        </p:nvSpPr>
        <p:spPr>
          <a:xfrm>
            <a:off x="9866512" y="5491621"/>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94" name="TextBox 193">
            <a:extLst>
              <a:ext uri="{FF2B5EF4-FFF2-40B4-BE49-F238E27FC236}">
                <a16:creationId xmlns:a16="http://schemas.microsoft.com/office/drawing/2014/main" xmlns="" id="{CF095041-745A-42B4-8C07-7D481AD7105A}"/>
              </a:ext>
            </a:extLst>
          </p:cNvPr>
          <p:cNvSpPr txBox="1"/>
          <p:nvPr/>
        </p:nvSpPr>
        <p:spPr>
          <a:xfrm>
            <a:off x="8774979" y="5063760"/>
            <a:ext cx="2518495"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Владивосток</a:t>
            </a:r>
            <a:endParaRPr lang="ko-KR" altLang="en-US" sz="1800" b="0" dirty="0">
              <a:solidFill>
                <a:srgbClr val="C00000"/>
              </a:solidFill>
              <a:latin typeface="Arial Black" pitchFamily="34" charset="0"/>
            </a:endParaRPr>
          </a:p>
        </p:txBody>
      </p:sp>
      <p:sp>
        <p:nvSpPr>
          <p:cNvPr id="195" name="자유형: 도형 180">
            <a:extLst>
              <a:ext uri="{FF2B5EF4-FFF2-40B4-BE49-F238E27FC236}">
                <a16:creationId xmlns:a16="http://schemas.microsoft.com/office/drawing/2014/main" xmlns="" id="{D3560BAB-0950-4112-A964-C76AFEEFDE37}"/>
              </a:ext>
            </a:extLst>
          </p:cNvPr>
          <p:cNvSpPr/>
          <p:nvPr/>
        </p:nvSpPr>
        <p:spPr>
          <a:xfrm>
            <a:off x="5301142" y="3967681"/>
            <a:ext cx="314510" cy="433862"/>
          </a:xfrm>
          <a:custGeom>
            <a:avLst/>
            <a:gdLst>
              <a:gd name="connsiteX0" fmla="*/ 144875 w 285750"/>
              <a:gd name="connsiteY0" fmla="*/ 7144 h 390525"/>
              <a:gd name="connsiteX1" fmla="*/ 7144 w 285750"/>
              <a:gd name="connsiteY1" fmla="*/ 144875 h 390525"/>
              <a:gd name="connsiteX2" fmla="*/ 135636 w 285750"/>
              <a:gd name="connsiteY2" fmla="*/ 383381 h 390525"/>
              <a:gd name="connsiteX3" fmla="*/ 154115 w 285750"/>
              <a:gd name="connsiteY3" fmla="*/ 383381 h 390525"/>
              <a:gd name="connsiteX4" fmla="*/ 282607 w 285750"/>
              <a:gd name="connsiteY4" fmla="*/ 144875 h 390525"/>
              <a:gd name="connsiteX5" fmla="*/ 144875 w 285750"/>
              <a:gd name="connsiteY5" fmla="*/ 7144 h 390525"/>
              <a:gd name="connsiteX6" fmla="*/ 144875 w 285750"/>
              <a:gd name="connsiteY6" fmla="*/ 214217 h 390525"/>
              <a:gd name="connsiteX7" fmla="*/ 75533 w 285750"/>
              <a:gd name="connsiteY7" fmla="*/ 144875 h 390525"/>
              <a:gd name="connsiteX8" fmla="*/ 144875 w 285750"/>
              <a:gd name="connsiteY8" fmla="*/ 75533 h 390525"/>
              <a:gd name="connsiteX9" fmla="*/ 214217 w 285750"/>
              <a:gd name="connsiteY9" fmla="*/ 144875 h 390525"/>
              <a:gd name="connsiteX10" fmla="*/ 144875 w 285750"/>
              <a:gd name="connsiteY10" fmla="*/ 21421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390525">
                <a:moveTo>
                  <a:pt x="144875" y="7144"/>
                </a:moveTo>
                <a:cubicBezTo>
                  <a:pt x="68866" y="7144"/>
                  <a:pt x="7144" y="68961"/>
                  <a:pt x="7144" y="144875"/>
                </a:cubicBezTo>
                <a:cubicBezTo>
                  <a:pt x="7144" y="239173"/>
                  <a:pt x="130397" y="377571"/>
                  <a:pt x="135636" y="383381"/>
                </a:cubicBezTo>
                <a:cubicBezTo>
                  <a:pt x="140589" y="388906"/>
                  <a:pt x="149162" y="388906"/>
                  <a:pt x="154115" y="383381"/>
                </a:cubicBezTo>
                <a:cubicBezTo>
                  <a:pt x="159353" y="377571"/>
                  <a:pt x="282607" y="239173"/>
                  <a:pt x="282607" y="144875"/>
                </a:cubicBezTo>
                <a:cubicBezTo>
                  <a:pt x="282607" y="68961"/>
                  <a:pt x="220790" y="7144"/>
                  <a:pt x="144875" y="7144"/>
                </a:cubicBezTo>
                <a:close/>
                <a:moveTo>
                  <a:pt x="144875" y="214217"/>
                </a:moveTo>
                <a:cubicBezTo>
                  <a:pt x="106680" y="214217"/>
                  <a:pt x="75533" y="183166"/>
                  <a:pt x="75533" y="144875"/>
                </a:cubicBezTo>
                <a:cubicBezTo>
                  <a:pt x="75533" y="106680"/>
                  <a:pt x="106585" y="75533"/>
                  <a:pt x="144875" y="75533"/>
                </a:cubicBezTo>
                <a:cubicBezTo>
                  <a:pt x="183166" y="75533"/>
                  <a:pt x="214217" y="106585"/>
                  <a:pt x="214217" y="144875"/>
                </a:cubicBezTo>
                <a:cubicBezTo>
                  <a:pt x="214217" y="183166"/>
                  <a:pt x="183071" y="214217"/>
                  <a:pt x="144875" y="214217"/>
                </a:cubicBezTo>
                <a:close/>
              </a:path>
            </a:pathLst>
          </a:custGeom>
          <a:solidFill>
            <a:srgbClr val="D21821"/>
          </a:solidFill>
          <a:ln w="9525" cap="flat">
            <a:solidFill>
              <a:schemeClr val="bg1"/>
            </a:solidFill>
            <a:prstDash val="solid"/>
            <a:miter/>
          </a:ln>
        </p:spPr>
        <p:txBody>
          <a:bodyPr rtlCol="0" anchor="ctr"/>
          <a:lstStyle/>
          <a:p>
            <a:endParaRPr lang="ko-KR" altLang="en-US"/>
          </a:p>
        </p:txBody>
      </p:sp>
      <p:sp>
        <p:nvSpPr>
          <p:cNvPr id="196" name="TextBox 195">
            <a:extLst>
              <a:ext uri="{FF2B5EF4-FFF2-40B4-BE49-F238E27FC236}">
                <a16:creationId xmlns:a16="http://schemas.microsoft.com/office/drawing/2014/main" xmlns="" id="{CF095041-745A-42B4-8C07-7D481AD7105A}"/>
              </a:ext>
            </a:extLst>
          </p:cNvPr>
          <p:cNvSpPr txBox="1"/>
          <p:nvPr/>
        </p:nvSpPr>
        <p:spPr>
          <a:xfrm>
            <a:off x="4335745" y="4319329"/>
            <a:ext cx="2518495" cy="453382"/>
          </a:xfrm>
          <a:prstGeom prst="rect">
            <a:avLst/>
          </a:prstGeom>
          <a:noFill/>
        </p:spPr>
        <p:txBody>
          <a:bodyPr wrap="square" rtlCol="0">
            <a:spAutoFit/>
          </a:bodyPr>
          <a:lstStyle>
            <a:defPPr>
              <a:defRPr lang="ko-KR"/>
            </a:defPPr>
            <a:lvl1pPr algn="ctr">
              <a:defRPr sz="2400" b="1">
                <a:solidFill>
                  <a:srgbClr val="404931"/>
                </a:solidFill>
                <a:latin typeface="+mj-lt"/>
                <a:cs typeface="Arial" panose="020B0604020202020204" pitchFamily="34" charset="0"/>
              </a:defRPr>
            </a:lvl1pPr>
          </a:lstStyle>
          <a:p>
            <a:r>
              <a:rPr lang="ru-RU" altLang="ko-KR" sz="1800" b="0" dirty="0" smtClean="0">
                <a:solidFill>
                  <a:srgbClr val="C00000"/>
                </a:solidFill>
                <a:latin typeface="Arial Black" pitchFamily="34" charset="0"/>
              </a:rPr>
              <a:t>Сургут</a:t>
            </a:r>
            <a:endParaRPr lang="ko-KR" altLang="en-US" sz="1800" b="0" dirty="0">
              <a:solidFill>
                <a:srgbClr val="C00000"/>
              </a:solidFill>
              <a:latin typeface="Arial Black" pitchFamily="34" charset="0"/>
            </a:endParaRPr>
          </a:p>
        </p:txBody>
      </p:sp>
      <p:pic>
        <p:nvPicPr>
          <p:cNvPr id="4099" name="Picture 3" descr="C:\Users\Денис\Desktop\Слайды\qrcode-4.png"/>
          <p:cNvPicPr>
            <a:picLocks noChangeAspect="1" noChangeArrowheads="1"/>
          </p:cNvPicPr>
          <p:nvPr/>
        </p:nvPicPr>
        <p:blipFill>
          <a:blip r:embed="rId3" cstate="print"/>
          <a:srcRect/>
          <a:stretch>
            <a:fillRect/>
          </a:stretch>
        </p:blipFill>
        <p:spPr bwMode="auto">
          <a:xfrm>
            <a:off x="9641712" y="793588"/>
            <a:ext cx="2244460" cy="2536484"/>
          </a:xfrm>
          <a:prstGeom prst="rect">
            <a:avLst/>
          </a:prstGeom>
          <a:noFill/>
        </p:spPr>
      </p:pic>
    </p:spTree>
    <p:extLst>
      <p:ext uri="{BB962C8B-B14F-4D97-AF65-F5344CB8AC3E}">
        <p14:creationId xmlns:p14="http://schemas.microsoft.com/office/powerpoint/2010/main" xmlns="" val="3508263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AD6E58C0-F84C-4876-8061-22814FF2F722}"/>
              </a:ext>
            </a:extLst>
          </p:cNvPr>
          <p:cNvSpPr txBox="1"/>
          <p:nvPr/>
        </p:nvSpPr>
        <p:spPr>
          <a:xfrm>
            <a:off x="2605314" y="2659028"/>
            <a:ext cx="6981372" cy="707886"/>
          </a:xfrm>
          <a:prstGeom prst="rect">
            <a:avLst/>
          </a:prstGeom>
          <a:noFill/>
        </p:spPr>
        <p:txBody>
          <a:bodyPr wrap="square" rtlCol="0">
            <a:spAutoFit/>
          </a:bodyPr>
          <a:lstStyle/>
          <a:p>
            <a:pPr algn="ctr"/>
            <a:r>
              <a:rPr lang="ru-RU" altLang="ko-KR" sz="4000" b="1" dirty="0" smtClean="0">
                <a:latin typeface="Arial Black" pitchFamily="34" charset="0"/>
                <a:cs typeface="Arial" panose="020B0604020202020204" pitchFamily="34" charset="0"/>
              </a:rPr>
              <a:t>Спасибо </a:t>
            </a:r>
            <a:r>
              <a:rPr lang="ru-RU" altLang="ko-KR" sz="4000" b="1" dirty="0" smtClean="0">
                <a:latin typeface="Arial Black" pitchFamily="34" charset="0"/>
                <a:cs typeface="Arial" panose="020B0604020202020204" pitchFamily="34" charset="0"/>
              </a:rPr>
              <a:t>за внимание!</a:t>
            </a:r>
            <a:endParaRPr lang="ko-KR" altLang="en-US" sz="4000" b="1" dirty="0">
              <a:latin typeface="Arial Black"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96FFE5CA-70C9-417F-8971-1629C3B40335}"/>
              </a:ext>
            </a:extLst>
          </p:cNvPr>
          <p:cNvSpPr txBox="1"/>
          <p:nvPr/>
        </p:nvSpPr>
        <p:spPr>
          <a:xfrm>
            <a:off x="3679114" y="2474753"/>
            <a:ext cx="4877698" cy="369332"/>
          </a:xfrm>
          <a:prstGeom prst="rect">
            <a:avLst/>
          </a:prstGeom>
          <a:noFill/>
        </p:spPr>
        <p:txBody>
          <a:bodyPr wrap="square" rtlCol="0">
            <a:spAutoFit/>
          </a:bodyPr>
          <a:lstStyle/>
          <a:p>
            <a:pPr algn="ctr"/>
            <a:r>
              <a:rPr lang="en-US" altLang="ko-KR" dirty="0" smtClean="0"/>
              <a:t>www.albrehta.net</a:t>
            </a:r>
            <a:endParaRPr lang="ko-KR" altLang="en-US" dirty="0"/>
          </a:p>
        </p:txBody>
      </p:sp>
      <p:pic>
        <p:nvPicPr>
          <p:cNvPr id="7" name="Picture 2" descr="\\Mix-pc\общая папка\Графика\Логотипы\ALBREHTA logo1.png"/>
          <p:cNvPicPr>
            <a:picLocks noChangeAspect="1" noChangeArrowheads="1"/>
          </p:cNvPicPr>
          <p:nvPr/>
        </p:nvPicPr>
        <p:blipFill>
          <a:blip r:embed="rId2" cstate="print"/>
          <a:srcRect l="4545" t="6474" r="4634" b="14352"/>
          <a:stretch>
            <a:fillRect/>
          </a:stretch>
        </p:blipFill>
        <p:spPr bwMode="auto">
          <a:xfrm>
            <a:off x="4695825" y="775335"/>
            <a:ext cx="2800350" cy="1647825"/>
          </a:xfrm>
          <a:prstGeom prst="rect">
            <a:avLst/>
          </a:prstGeom>
          <a:noFill/>
        </p:spPr>
      </p:pic>
      <p:sp>
        <p:nvSpPr>
          <p:cNvPr id="5" name="TextBox 4">
            <a:extLst>
              <a:ext uri="{FF2B5EF4-FFF2-40B4-BE49-F238E27FC236}">
                <a16:creationId xmlns:a16="http://schemas.microsoft.com/office/drawing/2014/main" xmlns="" id="{AD6E58C0-F84C-4876-8061-22814FF2F722}"/>
              </a:ext>
            </a:extLst>
          </p:cNvPr>
          <p:cNvSpPr txBox="1"/>
          <p:nvPr/>
        </p:nvSpPr>
        <p:spPr>
          <a:xfrm>
            <a:off x="0" y="4386228"/>
            <a:ext cx="6981372" cy="1323439"/>
          </a:xfrm>
          <a:prstGeom prst="rect">
            <a:avLst/>
          </a:prstGeom>
          <a:noFill/>
        </p:spPr>
        <p:txBody>
          <a:bodyPr wrap="square" rtlCol="0">
            <a:spAutoFit/>
          </a:bodyPr>
          <a:lstStyle/>
          <a:p>
            <a:pPr algn="ctr"/>
            <a:r>
              <a:rPr lang="en-US" altLang="ko-KR" sz="4000" b="1" dirty="0" smtClean="0">
                <a:latin typeface="Arial Black" pitchFamily="34" charset="0"/>
                <a:cs typeface="Arial" panose="020B0604020202020204" pitchFamily="34" charset="0"/>
              </a:rPr>
              <a:t>QR </a:t>
            </a:r>
            <a:r>
              <a:rPr lang="ru-RU" altLang="ko-KR" sz="4000" b="1" dirty="0" smtClean="0">
                <a:latin typeface="Arial Black" pitchFamily="34" charset="0"/>
                <a:cs typeface="Arial" panose="020B0604020202020204" pitchFamily="34" charset="0"/>
              </a:rPr>
              <a:t>код на ссылку</a:t>
            </a:r>
          </a:p>
          <a:p>
            <a:pPr algn="ctr"/>
            <a:r>
              <a:rPr lang="ru-RU" altLang="ko-KR" sz="4000" b="1" dirty="0" smtClean="0">
                <a:latin typeface="Arial Black" pitchFamily="34" charset="0"/>
                <a:cs typeface="Arial" panose="020B0604020202020204" pitchFamily="34" charset="0"/>
              </a:rPr>
              <a:t>С презентацией</a:t>
            </a:r>
            <a:endParaRPr lang="ko-KR" altLang="en-US" sz="4000" b="1" dirty="0">
              <a:latin typeface="Arial Black" pitchFamily="34" charset="0"/>
              <a:cs typeface="Arial" panose="020B0604020202020204" pitchFamily="34" charset="0"/>
            </a:endParaRPr>
          </a:p>
        </p:txBody>
      </p:sp>
    </p:spTree>
    <p:extLst>
      <p:ext uri="{BB962C8B-B14F-4D97-AF65-F5344CB8AC3E}">
        <p14:creationId xmlns:p14="http://schemas.microsoft.com/office/powerpoint/2010/main" xmlns="" val="4046769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BED95252-AFE3-4419-A072-9699A984458F}"/>
              </a:ext>
            </a:extLst>
          </p:cNvPr>
          <p:cNvSpPr txBox="1"/>
          <p:nvPr/>
        </p:nvSpPr>
        <p:spPr>
          <a:xfrm>
            <a:off x="2006599" y="625510"/>
            <a:ext cx="8178802" cy="461665"/>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400" b="0" dirty="0" smtClean="0">
                <a:solidFill>
                  <a:schemeClr val="bg1"/>
                </a:solidFill>
              </a:rPr>
              <a:t>БУРЕНИЕ ТВЕРДЫХ ПОРОД</a:t>
            </a:r>
            <a:endParaRPr lang="ko-KR" altLang="en-US" sz="2400" b="0" dirty="0">
              <a:solidFill>
                <a:schemeClr val="bg1"/>
              </a:solidFill>
            </a:endParaRPr>
          </a:p>
        </p:txBody>
      </p:sp>
      <p:sp>
        <p:nvSpPr>
          <p:cNvPr id="4" name="TextBox 3">
            <a:extLst>
              <a:ext uri="{FF2B5EF4-FFF2-40B4-BE49-F238E27FC236}">
                <a16:creationId xmlns:a16="http://schemas.microsoft.com/office/drawing/2014/main" xmlns="" id="{B8E4B4C1-4FB8-465C-AEDC-8978C9435EC7}"/>
              </a:ext>
            </a:extLst>
          </p:cNvPr>
          <p:cNvSpPr txBox="1"/>
          <p:nvPr/>
        </p:nvSpPr>
        <p:spPr>
          <a:xfrm>
            <a:off x="4622800" y="1482725"/>
            <a:ext cx="7569200" cy="5047536"/>
          </a:xfrm>
          <a:prstGeom prst="rect">
            <a:avLst/>
          </a:prstGeom>
          <a:noFill/>
        </p:spPr>
        <p:txBody>
          <a:bodyPr wrap="square" rtlCol="0">
            <a:spAutoFit/>
          </a:bodyPr>
          <a:lstStyle/>
          <a:p>
            <a:pPr>
              <a:buNone/>
            </a:pPr>
            <a:r>
              <a:rPr lang="ru-RU" sz="2400" b="1" dirty="0" smtClean="0">
                <a:latin typeface="Arial" pitchFamily="34" charset="0"/>
                <a:cs typeface="Arial" pitchFamily="34" charset="0"/>
              </a:rPr>
              <a:t>Технология </a:t>
            </a:r>
            <a:r>
              <a:rPr lang="en-US" sz="2400" b="1" dirty="0" smtClean="0">
                <a:latin typeface="Arial" pitchFamily="34" charset="0"/>
                <a:cs typeface="Arial" pitchFamily="34" charset="0"/>
              </a:rPr>
              <a:t>All Terrain</a:t>
            </a:r>
            <a:r>
              <a:rPr lang="ru-RU" sz="2400" b="1" dirty="0" smtClean="0">
                <a:latin typeface="Arial" pitchFamily="34" charset="0"/>
                <a:cs typeface="Arial" pitchFamily="34" charset="0"/>
              </a:rPr>
              <a:t> - универсальное бурение.</a:t>
            </a:r>
          </a:p>
          <a:p>
            <a:pPr>
              <a:buNone/>
            </a:pPr>
            <a:endParaRPr lang="ru-RU" sz="2400" dirty="0" smtClean="0">
              <a:latin typeface="Arial" pitchFamily="34" charset="0"/>
              <a:cs typeface="Arial" pitchFamily="34" charset="0"/>
            </a:endParaRPr>
          </a:p>
          <a:p>
            <a:pPr>
              <a:buNone/>
            </a:pPr>
            <a:r>
              <a:rPr lang="ru-RU" sz="2400" dirty="0" smtClean="0">
                <a:latin typeface="Arial" pitchFamily="34" charset="0"/>
                <a:cs typeface="Arial" pitchFamily="34" charset="0"/>
              </a:rPr>
              <a:t>Отличительная особенность – бурение двойной </a:t>
            </a:r>
          </a:p>
          <a:p>
            <a:pPr>
              <a:buNone/>
            </a:pPr>
            <a:r>
              <a:rPr lang="ru-RU" sz="2400" dirty="0" smtClean="0">
                <a:latin typeface="Arial" pitchFamily="34" charset="0"/>
                <a:cs typeface="Arial" pitchFamily="34" charset="0"/>
              </a:rPr>
              <a:t>штангой:</a:t>
            </a:r>
          </a:p>
          <a:p>
            <a:pPr>
              <a:buFontTx/>
              <a:buChar char="-"/>
            </a:pPr>
            <a:r>
              <a:rPr lang="ru-RU" sz="2400" dirty="0" smtClean="0">
                <a:latin typeface="Arial" pitchFamily="34" charset="0"/>
                <a:cs typeface="Arial" pitchFamily="34" charset="0"/>
              </a:rPr>
              <a:t> внутренней  - приводит в действие долото,</a:t>
            </a:r>
          </a:p>
          <a:p>
            <a:pPr>
              <a:buFontTx/>
              <a:buChar char="-"/>
            </a:pPr>
            <a:r>
              <a:rPr lang="ru-RU" sz="2400" dirty="0" smtClean="0">
                <a:latin typeface="Arial" pitchFamily="34" charset="0"/>
                <a:cs typeface="Arial" pitchFamily="34" charset="0"/>
              </a:rPr>
              <a:t> внешней - выполняет функцию защитного </a:t>
            </a:r>
          </a:p>
          <a:p>
            <a:r>
              <a:rPr lang="ru-RU" sz="2400" dirty="0" smtClean="0">
                <a:latin typeface="Arial" pitchFamily="34" charset="0"/>
                <a:cs typeface="Arial" pitchFamily="34" charset="0"/>
              </a:rPr>
              <a:t>кожуха.</a:t>
            </a:r>
          </a:p>
          <a:p>
            <a:pPr>
              <a:buNone/>
            </a:pPr>
            <a:r>
              <a:rPr lang="ru-RU" sz="2400" dirty="0" smtClean="0">
                <a:latin typeface="Arial" pitchFamily="34" charset="0"/>
                <a:cs typeface="Arial" pitchFamily="34" charset="0"/>
              </a:rPr>
              <a:t>Пилот в технологии </a:t>
            </a:r>
            <a:r>
              <a:rPr lang="en-US" sz="2400" b="1" dirty="0" smtClean="0">
                <a:latin typeface="Arial" pitchFamily="34" charset="0"/>
                <a:cs typeface="Arial" pitchFamily="34" charset="0"/>
              </a:rPr>
              <a:t>All Terrain</a:t>
            </a:r>
            <a:r>
              <a:rPr lang="ru-RU" sz="2400" b="1" dirty="0" smtClean="0">
                <a:latin typeface="Arial" pitchFamily="34" charset="0"/>
                <a:cs typeface="Arial" pitchFamily="34" charset="0"/>
              </a:rPr>
              <a:t> – </a:t>
            </a:r>
            <a:r>
              <a:rPr lang="ru-RU" sz="2400" dirty="0" smtClean="0">
                <a:latin typeface="Arial" pitchFamily="34" charset="0"/>
                <a:cs typeface="Arial" pitchFamily="34" charset="0"/>
              </a:rPr>
              <a:t>механический </a:t>
            </a:r>
          </a:p>
          <a:p>
            <a:pPr>
              <a:buNone/>
            </a:pPr>
            <a:r>
              <a:rPr lang="ru-RU" sz="2400" dirty="0" smtClean="0">
                <a:latin typeface="Arial" pitchFamily="34" charset="0"/>
                <a:cs typeface="Arial" pitchFamily="34" charset="0"/>
              </a:rPr>
              <a:t>мотор (корпус с постоянным углом, внутренним </a:t>
            </a:r>
          </a:p>
          <a:p>
            <a:pPr>
              <a:buNone/>
            </a:pPr>
            <a:r>
              <a:rPr lang="ru-RU" sz="2400" dirty="0" smtClean="0">
                <a:latin typeface="Arial" pitchFamily="34" charset="0"/>
                <a:cs typeface="Arial" pitchFamily="34" charset="0"/>
              </a:rPr>
              <a:t>валом, подшипниками и уплотнениями, отсеком </a:t>
            </a:r>
          </a:p>
          <a:p>
            <a:pPr>
              <a:buNone/>
            </a:pPr>
            <a:r>
              <a:rPr lang="ru-RU" sz="2400" dirty="0" smtClean="0">
                <a:latin typeface="Arial" pitchFamily="34" charset="0"/>
                <a:cs typeface="Arial" pitchFamily="34" charset="0"/>
              </a:rPr>
              <a:t>для зонда локации).</a:t>
            </a:r>
          </a:p>
          <a:p>
            <a:pPr>
              <a:buNone/>
            </a:pPr>
            <a:endParaRPr lang="ru-RU" sz="2000" dirty="0" smtClean="0">
              <a:latin typeface="Arial" pitchFamily="34" charset="0"/>
              <a:cs typeface="Arial" pitchFamily="34" charset="0"/>
            </a:endParaRPr>
          </a:p>
          <a:p>
            <a:pPr>
              <a:buNone/>
            </a:pPr>
            <a:r>
              <a:rPr lang="ru-RU" sz="2000" dirty="0" smtClean="0">
                <a:latin typeface="Arial" pitchFamily="34" charset="0"/>
                <a:cs typeface="Arial" pitchFamily="34" charset="0"/>
              </a:rPr>
              <a:t> </a:t>
            </a:r>
            <a:endParaRPr lang="ko-KR" altLang="en-US" sz="2000" dirty="0" smtClean="0">
              <a:latin typeface="Arial" pitchFamily="34" charset="0"/>
              <a:cs typeface="Arial" pitchFamily="34" charset="0"/>
            </a:endParaRPr>
          </a:p>
          <a:p>
            <a:endParaRPr lang="en-US" altLang="ko-KR" dirty="0">
              <a:latin typeface="Arial" pitchFamily="34" charset="0"/>
              <a:cs typeface="Arial" pitchFamily="34" charset="0"/>
            </a:endParaRPr>
          </a:p>
        </p:txBody>
      </p:sp>
      <p:pic>
        <p:nvPicPr>
          <p:cNvPr id="6" name="Рисунок 5" descr="1224.jpg"/>
          <p:cNvPicPr>
            <a:picLocks noGrp="1" noChangeAspect="1"/>
          </p:cNvPicPr>
          <p:nvPr>
            <p:ph type="pic" sz="quarter" idx="10"/>
          </p:nvPr>
        </p:nvPicPr>
        <p:blipFill>
          <a:blip r:embed="rId3" cstate="print"/>
          <a:srcRect l="5548" r="5548"/>
          <a:stretch>
            <a:fillRect/>
          </a:stretch>
        </p:blipFill>
        <p:spPr>
          <a:xfrm>
            <a:off x="685800" y="1499526"/>
            <a:ext cx="3835399" cy="4314825"/>
          </a:xfrm>
        </p:spPr>
      </p:pic>
    </p:spTree>
    <p:extLst>
      <p:ext uri="{BB962C8B-B14F-4D97-AF65-F5344CB8AC3E}">
        <p14:creationId xmlns:p14="http://schemas.microsoft.com/office/powerpoint/2010/main" xmlns="" val="2371204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descr="1229.jpg"/>
          <p:cNvPicPr>
            <a:picLocks noGrp="1" noChangeAspect="1"/>
          </p:cNvPicPr>
          <p:nvPr>
            <p:ph type="pic" sz="quarter" idx="10"/>
          </p:nvPr>
        </p:nvPicPr>
        <p:blipFill>
          <a:blip r:embed="rId3" cstate="print"/>
          <a:srcRect l="1646" r="1646"/>
          <a:stretch>
            <a:fillRect/>
          </a:stretch>
        </p:blipFill>
        <p:spPr>
          <a:xfrm>
            <a:off x="1093788" y="1282700"/>
            <a:ext cx="3424237" cy="4913313"/>
          </a:xfrm>
        </p:spPr>
      </p:pic>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dirty="0" smtClean="0">
                <a:solidFill>
                  <a:schemeClr val="bg1"/>
                </a:solidFill>
              </a:rPr>
              <a:t>Классификация скальных грунтов</a:t>
            </a:r>
            <a:endParaRPr lang="ko-KR" altLang="en-US" sz="2800" dirty="0">
              <a:solidFill>
                <a:schemeClr val="bg1"/>
              </a:solidFill>
            </a:endParaRPr>
          </a:p>
        </p:txBody>
      </p:sp>
      <p:sp>
        <p:nvSpPr>
          <p:cNvPr id="37" name="직사각형 19">
            <a:extLst>
              <a:ext uri="{FF2B5EF4-FFF2-40B4-BE49-F238E27FC236}">
                <a16:creationId xmlns:a16="http://schemas.microsoft.com/office/drawing/2014/main" xmlns="" id="{5E01135E-197A-4E83-8A55-D9F7A958A5D6}"/>
              </a:ext>
            </a:extLst>
          </p:cNvPr>
          <p:cNvSpPr/>
          <p:nvPr/>
        </p:nvSpPr>
        <p:spPr>
          <a:xfrm>
            <a:off x="5089249" y="1640298"/>
            <a:ext cx="5151881" cy="369332"/>
          </a:xfrm>
          <a:prstGeom prst="rect">
            <a:avLst/>
          </a:prstGeom>
          <a:noFill/>
        </p:spPr>
        <p:txBody>
          <a:bodyPr wrap="square" rtlCol="0">
            <a:spAutoFit/>
          </a:bodyPr>
          <a:lstStyle/>
          <a:p>
            <a:r>
              <a:rPr lang="en-US" dirty="0" smtClean="0">
                <a:latin typeface="Arial Black" pitchFamily="34" charset="0"/>
              </a:rPr>
              <a:t>V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2.., 3.., 4..</a:t>
            </a:r>
          </a:p>
        </p:txBody>
      </p:sp>
      <p:sp>
        <p:nvSpPr>
          <p:cNvPr id="38" name="TextBox 37">
            <a:extLst>
              <a:ext uri="{FF2B5EF4-FFF2-40B4-BE49-F238E27FC236}">
                <a16:creationId xmlns:a16="http://schemas.microsoft.com/office/drawing/2014/main" xmlns="" id="{C9D3213D-3BC9-4083-803B-C57977AA5A29}"/>
              </a:ext>
            </a:extLst>
          </p:cNvPr>
          <p:cNvSpPr txBox="1"/>
          <p:nvPr/>
        </p:nvSpPr>
        <p:spPr>
          <a:xfrm>
            <a:off x="5089249" y="1933310"/>
            <a:ext cx="6759850" cy="1169551"/>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Галечно-щебенистые грунты.</a:t>
            </a:r>
          </a:p>
          <a:p>
            <a:r>
              <a:rPr lang="ru-RU" sz="1400" b="1" dirty="0" smtClean="0">
                <a:solidFill>
                  <a:schemeClr val="tx1"/>
                </a:solidFill>
                <a:latin typeface="Arial" pitchFamily="34" charset="0"/>
                <a:cs typeface="Arial" pitchFamily="34" charset="0"/>
              </a:rPr>
              <a:t>Алевролиты, Аргиллиты.</a:t>
            </a:r>
          </a:p>
          <a:p>
            <a:r>
              <a:rPr lang="ru-RU" sz="1400" b="1" dirty="0" smtClean="0">
                <a:solidFill>
                  <a:schemeClr val="tx1"/>
                </a:solidFill>
                <a:latin typeface="Arial" pitchFamily="34" charset="0"/>
                <a:cs typeface="Arial" pitchFamily="34" charset="0"/>
              </a:rPr>
              <a:t>Конгломерат осадочных пород на песчано-глинистом или другом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пористом цементе.</a:t>
            </a:r>
          </a:p>
          <a:p>
            <a:r>
              <a:rPr lang="ru-RU" sz="1400" b="1" dirty="0" smtClean="0">
                <a:solidFill>
                  <a:schemeClr val="tx1"/>
                </a:solidFill>
                <a:latin typeface="Arial" pitchFamily="34" charset="0"/>
                <a:cs typeface="Arial" pitchFamily="34" charset="0"/>
              </a:rPr>
              <a:t>Известняки, Мрамор, Доломиты мергелистые.</a:t>
            </a:r>
            <a:endParaRPr lang="en-US" altLang="ko-KR" sz="1400" b="1" dirty="0">
              <a:solidFill>
                <a:schemeClr val="tx1"/>
              </a:solidFill>
              <a:latin typeface="Arial" pitchFamily="34" charset="0"/>
              <a:cs typeface="Arial" pitchFamily="34" charset="0"/>
            </a:endParaRPr>
          </a:p>
        </p:txBody>
      </p:sp>
      <p:sp>
        <p:nvSpPr>
          <p:cNvPr id="21" name="직사각형 19">
            <a:extLst>
              <a:ext uri="{FF2B5EF4-FFF2-40B4-BE49-F238E27FC236}">
                <a16:creationId xmlns:a16="http://schemas.microsoft.com/office/drawing/2014/main" xmlns="" id="{5E01135E-197A-4E83-8A55-D9F7A958A5D6}"/>
              </a:ext>
            </a:extLst>
          </p:cNvPr>
          <p:cNvSpPr/>
          <p:nvPr/>
        </p:nvSpPr>
        <p:spPr>
          <a:xfrm>
            <a:off x="5089249" y="3027773"/>
            <a:ext cx="5151881" cy="646331"/>
          </a:xfrm>
          <a:prstGeom prst="rect">
            <a:avLst/>
          </a:prstGeom>
          <a:noFill/>
        </p:spPr>
        <p:txBody>
          <a:bodyPr wrap="square" rtlCol="0">
            <a:spAutoFit/>
          </a:bodyPr>
          <a:lstStyle/>
          <a:p>
            <a:r>
              <a:rPr lang="en-US" dirty="0" smtClean="0">
                <a:latin typeface="Arial Black" pitchFamily="34" charset="0"/>
              </a:rPr>
              <a:t>VI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4.., 5..</a:t>
            </a:r>
            <a:endParaRPr lang="en-US" altLang="ko-KR" dirty="0" smtClean="0">
              <a:latin typeface="Arial Black" pitchFamily="34" charset="0"/>
            </a:endParaRPr>
          </a:p>
          <a:p>
            <a:endParaRPr lang="en-US" altLang="ko-KR" dirty="0">
              <a:latin typeface="Arial Black" pitchFamily="34" charset="0"/>
            </a:endParaRPr>
          </a:p>
        </p:txBody>
      </p:sp>
      <p:sp>
        <p:nvSpPr>
          <p:cNvPr id="28" name="TextBox 27">
            <a:extLst>
              <a:ext uri="{FF2B5EF4-FFF2-40B4-BE49-F238E27FC236}">
                <a16:creationId xmlns:a16="http://schemas.microsoft.com/office/drawing/2014/main" xmlns="" id="{C9D3213D-3BC9-4083-803B-C57977AA5A29}"/>
              </a:ext>
            </a:extLst>
          </p:cNvPr>
          <p:cNvSpPr txBox="1"/>
          <p:nvPr/>
        </p:nvSpPr>
        <p:spPr>
          <a:xfrm>
            <a:off x="5089249" y="3295385"/>
            <a:ext cx="6759850" cy="1169551"/>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Известняки: плотные, </a:t>
            </a:r>
            <a:r>
              <a:rPr lang="ru-RU" sz="1400" b="1" dirty="0" err="1" smtClean="0">
                <a:solidFill>
                  <a:schemeClr val="tx1"/>
                </a:solidFill>
                <a:latin typeface="Arial" pitchFamily="34" charset="0"/>
                <a:cs typeface="Arial" pitchFamily="34" charset="0"/>
              </a:rPr>
              <a:t>доломитизированные</a:t>
            </a:r>
            <a:r>
              <a:rPr lang="ru-RU" sz="1400" b="1" dirty="0" smtClean="0">
                <a:solidFill>
                  <a:schemeClr val="tx1"/>
                </a:solidFill>
                <a:latin typeface="Arial" pitchFamily="34" charset="0"/>
                <a:cs typeface="Arial" pitchFamily="34" charset="0"/>
              </a:rPr>
              <a:t>, </a:t>
            </a:r>
            <a:r>
              <a:rPr lang="ru-RU" sz="1400" b="1" dirty="0" err="1" smtClean="0">
                <a:solidFill>
                  <a:schemeClr val="tx1"/>
                </a:solidFill>
                <a:latin typeface="Arial" pitchFamily="34" charset="0"/>
                <a:cs typeface="Arial" pitchFamily="34" charset="0"/>
              </a:rPr>
              <a:t>скарнированные</a:t>
            </a:r>
            <a:r>
              <a:rPr lang="ru-RU" sz="1400" b="1" dirty="0" smtClean="0">
                <a:solidFill>
                  <a:schemeClr val="tx1"/>
                </a:solidFill>
                <a:latin typeface="Arial" pitchFamily="34" charset="0"/>
                <a:cs typeface="Arial" pitchFamily="34" charset="0"/>
              </a:rPr>
              <a:t>.</a:t>
            </a:r>
          </a:p>
          <a:p>
            <a:r>
              <a:rPr lang="ru-RU" sz="1400" b="1" dirty="0" smtClean="0">
                <a:solidFill>
                  <a:schemeClr val="tx1"/>
                </a:solidFill>
                <a:latin typeface="Arial" pitchFamily="34" charset="0"/>
                <a:cs typeface="Arial" pitchFamily="34" charset="0"/>
              </a:rPr>
              <a:t>Песчаники: полевошпатовые, кварцево-известняковые.</a:t>
            </a:r>
          </a:p>
          <a:p>
            <a:r>
              <a:rPr lang="ru-RU" sz="1400" b="1" dirty="0" smtClean="0">
                <a:solidFill>
                  <a:schemeClr val="tx1"/>
                </a:solidFill>
                <a:latin typeface="Arial" pitchFamily="34" charset="0"/>
                <a:cs typeface="Arial" pitchFamily="34" charset="0"/>
              </a:rPr>
              <a:t>Сланцы: глинистые, кровельные и др. </a:t>
            </a:r>
          </a:p>
          <a:p>
            <a:r>
              <a:rPr lang="ru-RU" sz="1400" b="1" dirty="0" smtClean="0">
                <a:solidFill>
                  <a:schemeClr val="tx1"/>
                </a:solidFill>
                <a:latin typeface="Arial" pitchFamily="34" charset="0"/>
                <a:cs typeface="Arial" pitchFamily="34" charset="0"/>
              </a:rPr>
              <a:t>Алевролиты с включением кварца .</a:t>
            </a:r>
          </a:p>
          <a:p>
            <a:r>
              <a:rPr lang="ru-RU" sz="1400" b="1" dirty="0" smtClean="0">
                <a:solidFill>
                  <a:schemeClr val="tx1"/>
                </a:solidFill>
                <a:latin typeface="Arial" pitchFamily="34" charset="0"/>
                <a:cs typeface="Arial" pitchFamily="34" charset="0"/>
              </a:rPr>
              <a:t>Доломиты плотные, Опоки,</a:t>
            </a:r>
            <a:r>
              <a:rPr lang="en-US" sz="1400" b="1" dirty="0" smtClean="0">
                <a:solidFill>
                  <a:schemeClr val="tx1"/>
                </a:solidFill>
                <a:latin typeface="Arial" pitchFamily="34" charset="0"/>
                <a:cs typeface="Arial" pitchFamily="34" charset="0"/>
              </a:rPr>
              <a:t> </a:t>
            </a:r>
            <a:r>
              <a:rPr lang="ru-RU" sz="1400" b="1" dirty="0" smtClean="0">
                <a:solidFill>
                  <a:schemeClr val="tx1"/>
                </a:solidFill>
                <a:latin typeface="Arial" pitchFamily="34" charset="0"/>
                <a:cs typeface="Arial" pitchFamily="34" charset="0"/>
              </a:rPr>
              <a:t>Амфиболиты,</a:t>
            </a:r>
            <a:r>
              <a:rPr lang="en-US" sz="1400" b="1" dirty="0" smtClean="0">
                <a:solidFill>
                  <a:schemeClr val="tx1"/>
                </a:solidFill>
                <a:latin typeface="Arial" pitchFamily="34" charset="0"/>
                <a:cs typeface="Arial" pitchFamily="34" charset="0"/>
              </a:rPr>
              <a:t> </a:t>
            </a:r>
            <a:r>
              <a:rPr lang="ru-RU" sz="1400" b="1" dirty="0" smtClean="0">
                <a:solidFill>
                  <a:schemeClr val="tx1"/>
                </a:solidFill>
                <a:latin typeface="Arial" pitchFamily="34" charset="0"/>
                <a:cs typeface="Arial" pitchFamily="34" charset="0"/>
              </a:rPr>
              <a:t>Апатиты, Аргиллиты.</a:t>
            </a:r>
            <a:endParaRPr lang="en-US" altLang="ko-KR" sz="1400" b="1" dirty="0" smtClean="0">
              <a:solidFill>
                <a:schemeClr val="tx1"/>
              </a:solidFill>
              <a:latin typeface="Arial" pitchFamily="34" charset="0"/>
              <a:cs typeface="Arial" pitchFamily="34" charset="0"/>
            </a:endParaRPr>
          </a:p>
        </p:txBody>
      </p:sp>
      <p:sp>
        <p:nvSpPr>
          <p:cNvPr id="30" name="직사각형 19">
            <a:extLst>
              <a:ext uri="{FF2B5EF4-FFF2-40B4-BE49-F238E27FC236}">
                <a16:creationId xmlns:a16="http://schemas.microsoft.com/office/drawing/2014/main" xmlns="" id="{5E01135E-197A-4E83-8A55-D9F7A958A5D6}"/>
              </a:ext>
            </a:extLst>
          </p:cNvPr>
          <p:cNvSpPr/>
          <p:nvPr/>
        </p:nvSpPr>
        <p:spPr>
          <a:xfrm>
            <a:off x="5089249" y="4393023"/>
            <a:ext cx="5151881" cy="646331"/>
          </a:xfrm>
          <a:prstGeom prst="rect">
            <a:avLst/>
          </a:prstGeom>
          <a:noFill/>
        </p:spPr>
        <p:txBody>
          <a:bodyPr wrap="square" rtlCol="0">
            <a:spAutoFit/>
          </a:bodyPr>
          <a:lstStyle/>
          <a:p>
            <a:r>
              <a:rPr lang="en-US" dirty="0" smtClean="0">
                <a:latin typeface="Arial Black" pitchFamily="34" charset="0"/>
              </a:rPr>
              <a:t>VII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5.., 6..</a:t>
            </a:r>
            <a:endParaRPr lang="en-US" altLang="ko-KR" dirty="0" smtClean="0">
              <a:latin typeface="Arial Black" pitchFamily="34" charset="0"/>
            </a:endParaRPr>
          </a:p>
          <a:p>
            <a:endParaRPr lang="en-US" altLang="ko-KR" dirty="0">
              <a:latin typeface="Arial Black" pitchFamily="34" charset="0"/>
            </a:endParaRPr>
          </a:p>
        </p:txBody>
      </p:sp>
      <p:sp>
        <p:nvSpPr>
          <p:cNvPr id="32" name="TextBox 31">
            <a:extLst>
              <a:ext uri="{FF2B5EF4-FFF2-40B4-BE49-F238E27FC236}">
                <a16:creationId xmlns:a16="http://schemas.microsoft.com/office/drawing/2014/main" xmlns="" id="{C9D3213D-3BC9-4083-803B-C57977AA5A29}"/>
              </a:ext>
            </a:extLst>
          </p:cNvPr>
          <p:cNvSpPr txBox="1"/>
          <p:nvPr/>
        </p:nvSpPr>
        <p:spPr>
          <a:xfrm>
            <a:off x="5089249" y="4660635"/>
            <a:ext cx="6959875" cy="1600438"/>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Крупно и среднезернистые, затронутые выветриванием граниты, сиениты, диориты, габбро и другие изверженные породы.</a:t>
            </a:r>
          </a:p>
          <a:p>
            <a:r>
              <a:rPr lang="ru-RU" sz="1400" b="1" dirty="0" smtClean="0">
                <a:solidFill>
                  <a:schemeClr val="tx1"/>
                </a:solidFill>
                <a:latin typeface="Arial" pitchFamily="34" charset="0"/>
                <a:cs typeface="Arial" pitchFamily="34" charset="0"/>
              </a:rPr>
              <a:t>Конгломераты осадочных пород на кремнистом цементе.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Аргиллиты окремненные, кремнистые.</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Окварцованные: полевошпатовые песчаники, известняки.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Фосфоритовая плита. </a:t>
            </a:r>
          </a:p>
          <a:p>
            <a:r>
              <a:rPr lang="ru-RU" sz="1400" b="1" dirty="0" smtClean="0">
                <a:solidFill>
                  <a:schemeClr val="tx1"/>
                </a:solidFill>
                <a:latin typeface="Arial" pitchFamily="34" charset="0"/>
                <a:cs typeface="Arial" pitchFamily="34" charset="0"/>
              </a:rPr>
              <a:t>Песчаники кварцевые, Доломиты, Опоки.</a:t>
            </a:r>
            <a:endParaRPr lang="en-US" sz="1400" b="1" dirty="0" smtClean="0">
              <a:solidFill>
                <a:schemeClr val="tx1"/>
              </a:solidFill>
              <a:latin typeface="Arial" pitchFamily="34" charset="0"/>
              <a:cs typeface="Arial" pitchFamily="34" charset="0"/>
            </a:endParaRPr>
          </a:p>
        </p:txBody>
      </p:sp>
      <p:sp>
        <p:nvSpPr>
          <p:cNvPr id="10" name="TextBox 9"/>
          <p:cNvSpPr txBox="1"/>
          <p:nvPr/>
        </p:nvSpPr>
        <p:spPr>
          <a:xfrm>
            <a:off x="5143500" y="1257300"/>
            <a:ext cx="6553200" cy="369332"/>
          </a:xfrm>
          <a:prstGeom prst="rect">
            <a:avLst/>
          </a:prstGeom>
          <a:noFill/>
        </p:spPr>
        <p:txBody>
          <a:bodyPr wrap="square" rtlCol="0">
            <a:spAutoFit/>
          </a:bodyPr>
          <a:lstStyle/>
          <a:p>
            <a:r>
              <a:rPr lang="ru-RU" b="1" dirty="0" smtClean="0">
                <a:solidFill>
                  <a:srgbClr val="C00000"/>
                </a:solidFill>
                <a:latin typeface="Arial Black" pitchFamily="34" charset="0"/>
                <a:cs typeface="Arial" pitchFamily="34" charset="0"/>
              </a:rPr>
              <a:t>РАЗБУРИВАЕМЫЕ ПОРОДЫ</a:t>
            </a:r>
            <a:endParaRPr lang="ru-RU"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xmlns="" val="473542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descr="1229.jpg"/>
          <p:cNvPicPr>
            <a:picLocks noGrp="1" noChangeAspect="1"/>
          </p:cNvPicPr>
          <p:nvPr>
            <p:ph type="pic" sz="quarter" idx="10"/>
          </p:nvPr>
        </p:nvPicPr>
        <p:blipFill>
          <a:blip r:embed="rId3" cstate="print"/>
          <a:srcRect l="1646" r="1646"/>
          <a:stretch>
            <a:fillRect/>
          </a:stretch>
        </p:blipFill>
        <p:spPr>
          <a:xfrm>
            <a:off x="1093788" y="1282700"/>
            <a:ext cx="3424237" cy="4913313"/>
          </a:xfrm>
        </p:spPr>
      </p:pic>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dirty="0" smtClean="0">
                <a:solidFill>
                  <a:schemeClr val="bg1"/>
                </a:solidFill>
              </a:rPr>
              <a:t>Классификация скальных грунтов</a:t>
            </a:r>
            <a:endParaRPr lang="ko-KR" altLang="en-US" sz="2800" dirty="0">
              <a:solidFill>
                <a:schemeClr val="bg1"/>
              </a:solidFill>
            </a:endParaRPr>
          </a:p>
        </p:txBody>
      </p:sp>
      <p:sp>
        <p:nvSpPr>
          <p:cNvPr id="37" name="직사각형 19">
            <a:extLst>
              <a:ext uri="{FF2B5EF4-FFF2-40B4-BE49-F238E27FC236}">
                <a16:creationId xmlns:a16="http://schemas.microsoft.com/office/drawing/2014/main" xmlns="" id="{5E01135E-197A-4E83-8A55-D9F7A958A5D6}"/>
              </a:ext>
            </a:extLst>
          </p:cNvPr>
          <p:cNvSpPr/>
          <p:nvPr/>
        </p:nvSpPr>
        <p:spPr>
          <a:xfrm>
            <a:off x="5089250" y="1703798"/>
            <a:ext cx="5151881" cy="646331"/>
          </a:xfrm>
          <a:prstGeom prst="rect">
            <a:avLst/>
          </a:prstGeom>
          <a:noFill/>
        </p:spPr>
        <p:txBody>
          <a:bodyPr wrap="square" rtlCol="0">
            <a:spAutoFit/>
          </a:bodyPr>
          <a:lstStyle/>
          <a:p>
            <a:r>
              <a:rPr lang="en-US" dirty="0" smtClean="0">
                <a:latin typeface="Arial Black" pitchFamily="34" charset="0"/>
              </a:rPr>
              <a:t>VIII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6.., 7..</a:t>
            </a:r>
            <a:endParaRPr lang="en-US" altLang="ko-KR" dirty="0" smtClean="0">
              <a:latin typeface="Arial Black" pitchFamily="34" charset="0"/>
            </a:endParaRPr>
          </a:p>
          <a:p>
            <a:endParaRPr lang="en-US" altLang="ko-KR" dirty="0">
              <a:latin typeface="Arial Black" pitchFamily="34" charset="0"/>
            </a:endParaRPr>
          </a:p>
        </p:txBody>
      </p:sp>
      <p:sp>
        <p:nvSpPr>
          <p:cNvPr id="38" name="TextBox 37">
            <a:extLst>
              <a:ext uri="{FF2B5EF4-FFF2-40B4-BE49-F238E27FC236}">
                <a16:creationId xmlns:a16="http://schemas.microsoft.com/office/drawing/2014/main" xmlns="" id="{C9D3213D-3BC9-4083-803B-C57977AA5A29}"/>
              </a:ext>
            </a:extLst>
          </p:cNvPr>
          <p:cNvSpPr txBox="1"/>
          <p:nvPr/>
        </p:nvSpPr>
        <p:spPr>
          <a:xfrm>
            <a:off x="5089249" y="1996810"/>
            <a:ext cx="6950351" cy="1384995"/>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Окремненные и окварцованные известняки и доломиты. </a:t>
            </a:r>
          </a:p>
          <a:p>
            <a:r>
              <a:rPr lang="ru-RU" sz="1400" b="1" dirty="0" smtClean="0">
                <a:solidFill>
                  <a:schemeClr val="tx1"/>
                </a:solidFill>
                <a:latin typeface="Arial" pitchFamily="34" charset="0"/>
                <a:cs typeface="Arial" pitchFamily="34" charset="0"/>
              </a:rPr>
              <a:t>Фосфориты плотные, пластовые. </a:t>
            </a:r>
          </a:p>
          <a:p>
            <a:r>
              <a:rPr lang="ru-RU" sz="1400" b="1" dirty="0" smtClean="0">
                <a:solidFill>
                  <a:schemeClr val="tx1"/>
                </a:solidFill>
                <a:latin typeface="Arial" pitchFamily="34" charset="0"/>
                <a:cs typeface="Arial" pitchFamily="34" charset="0"/>
              </a:rPr>
              <a:t>Среднезернистые </a:t>
            </a:r>
            <a:r>
              <a:rPr lang="ru-RU" sz="1400" b="1" dirty="0" err="1" smtClean="0">
                <a:solidFill>
                  <a:schemeClr val="tx1"/>
                </a:solidFill>
                <a:latin typeface="Arial" pitchFamily="34" charset="0"/>
                <a:cs typeface="Arial" pitchFamily="34" charset="0"/>
              </a:rPr>
              <a:t>альбитофиры</a:t>
            </a:r>
            <a:r>
              <a:rPr lang="ru-RU" sz="1400" b="1" dirty="0" smtClean="0">
                <a:solidFill>
                  <a:schemeClr val="tx1"/>
                </a:solidFill>
                <a:latin typeface="Arial" pitchFamily="34" charset="0"/>
                <a:cs typeface="Arial" pitchFamily="34" charset="0"/>
              </a:rPr>
              <a:t> и кератофиры. Базальты </a:t>
            </a:r>
            <a:r>
              <a:rPr lang="ru-RU" sz="1400" b="1" dirty="0" err="1" smtClean="0">
                <a:solidFill>
                  <a:schemeClr val="tx1"/>
                </a:solidFill>
                <a:latin typeface="Arial" pitchFamily="34" charset="0"/>
                <a:cs typeface="Arial" pitchFamily="34" charset="0"/>
              </a:rPr>
              <a:t>выветрелые</a:t>
            </a:r>
            <a:r>
              <a:rPr lang="ru-RU" sz="1400" b="1" dirty="0" smtClean="0">
                <a:solidFill>
                  <a:schemeClr val="tx1"/>
                </a:solidFill>
                <a:latin typeface="Arial" pitchFamily="34" charset="0"/>
                <a:cs typeface="Arial" pitchFamily="34" charset="0"/>
              </a:rPr>
              <a:t>. </a:t>
            </a:r>
          </a:p>
          <a:p>
            <a:r>
              <a:rPr lang="ru-RU" sz="1400" b="1" dirty="0" smtClean="0">
                <a:solidFill>
                  <a:schemeClr val="tx1"/>
                </a:solidFill>
                <a:latin typeface="Arial" pitchFamily="34" charset="0"/>
                <a:cs typeface="Arial" pitchFamily="34" charset="0"/>
              </a:rPr>
              <a:t>Диабазы, Андезиты. Диориты, не затронутые выветриванием. </a:t>
            </a:r>
          </a:p>
          <a:p>
            <a:r>
              <a:rPr lang="ru-RU" sz="1400" b="1" dirty="0" smtClean="0">
                <a:solidFill>
                  <a:schemeClr val="tx1"/>
                </a:solidFill>
                <a:latin typeface="Arial" pitchFamily="34" charset="0"/>
                <a:cs typeface="Arial" pitchFamily="34" charset="0"/>
              </a:rPr>
              <a:t>Лабрадориты, перидотиты. </a:t>
            </a:r>
          </a:p>
          <a:p>
            <a:r>
              <a:rPr lang="ru-RU" sz="1400" b="1" dirty="0" smtClean="0">
                <a:solidFill>
                  <a:schemeClr val="tx1"/>
                </a:solidFill>
                <a:latin typeface="Arial" pitchFamily="34" charset="0"/>
                <a:cs typeface="Arial" pitchFamily="34" charset="0"/>
              </a:rPr>
              <a:t>Мелкозернистые, затронутые выветриванием, граниты, сиениты, габбро. </a:t>
            </a:r>
            <a:endParaRPr lang="en-US" altLang="ko-KR" sz="1400" b="1" dirty="0">
              <a:solidFill>
                <a:schemeClr val="tx1"/>
              </a:solidFill>
              <a:latin typeface="Arial" pitchFamily="34" charset="0"/>
              <a:cs typeface="Arial" pitchFamily="34" charset="0"/>
            </a:endParaRPr>
          </a:p>
        </p:txBody>
      </p:sp>
      <p:sp>
        <p:nvSpPr>
          <p:cNvPr id="30" name="직사각형 19">
            <a:extLst>
              <a:ext uri="{FF2B5EF4-FFF2-40B4-BE49-F238E27FC236}">
                <a16:creationId xmlns:a16="http://schemas.microsoft.com/office/drawing/2014/main" xmlns="" id="{5E01135E-197A-4E83-8A55-D9F7A958A5D6}"/>
              </a:ext>
            </a:extLst>
          </p:cNvPr>
          <p:cNvSpPr/>
          <p:nvPr/>
        </p:nvSpPr>
        <p:spPr>
          <a:xfrm>
            <a:off x="5070200" y="3303998"/>
            <a:ext cx="5151881" cy="646331"/>
          </a:xfrm>
          <a:prstGeom prst="rect">
            <a:avLst/>
          </a:prstGeom>
          <a:noFill/>
        </p:spPr>
        <p:txBody>
          <a:bodyPr wrap="square" rtlCol="0">
            <a:spAutoFit/>
          </a:bodyPr>
          <a:lstStyle/>
          <a:p>
            <a:r>
              <a:rPr lang="en-US" dirty="0" smtClean="0">
                <a:latin typeface="Arial Black" pitchFamily="34" charset="0"/>
              </a:rPr>
              <a:t>IX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7.., 8..</a:t>
            </a:r>
            <a:endParaRPr lang="en-US" altLang="ko-KR" dirty="0" smtClean="0">
              <a:latin typeface="Arial Black" pitchFamily="34" charset="0"/>
            </a:endParaRPr>
          </a:p>
          <a:p>
            <a:endParaRPr lang="en-US" altLang="ko-KR" dirty="0">
              <a:latin typeface="Arial Black" pitchFamily="34" charset="0"/>
            </a:endParaRPr>
          </a:p>
        </p:txBody>
      </p:sp>
      <p:sp>
        <p:nvSpPr>
          <p:cNvPr id="32" name="TextBox 31">
            <a:extLst>
              <a:ext uri="{FF2B5EF4-FFF2-40B4-BE49-F238E27FC236}">
                <a16:creationId xmlns:a16="http://schemas.microsoft.com/office/drawing/2014/main" xmlns="" id="{C9D3213D-3BC9-4083-803B-C57977AA5A29}"/>
              </a:ext>
            </a:extLst>
          </p:cNvPr>
          <p:cNvSpPr txBox="1"/>
          <p:nvPr/>
        </p:nvSpPr>
        <p:spPr>
          <a:xfrm>
            <a:off x="5070199" y="3597010"/>
            <a:ext cx="6845575" cy="1169551"/>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Базальты, не затронутые выветриванием. Известняки карстовые. </a:t>
            </a:r>
          </a:p>
          <a:p>
            <a:r>
              <a:rPr lang="ru-RU" sz="1400" b="1" dirty="0" smtClean="0">
                <a:solidFill>
                  <a:schemeClr val="tx1"/>
                </a:solidFill>
                <a:latin typeface="Arial" pitchFamily="34" charset="0"/>
                <a:cs typeface="Arial" pitchFamily="34" charset="0"/>
              </a:rPr>
              <a:t>Кремнистые: песчаники, известняки. Доломиты кремнистые.</a:t>
            </a:r>
          </a:p>
          <a:p>
            <a:r>
              <a:rPr lang="ru-RU" sz="1400" b="1" dirty="0" smtClean="0">
                <a:solidFill>
                  <a:schemeClr val="tx1"/>
                </a:solidFill>
                <a:latin typeface="Arial" pitchFamily="34" charset="0"/>
                <a:cs typeface="Arial" pitchFamily="34" charset="0"/>
              </a:rPr>
              <a:t>Фосфориты пластовые окремненные. Сланцы кремнистые. Трахиты. </a:t>
            </a:r>
          </a:p>
          <a:p>
            <a:r>
              <a:rPr lang="ru-RU" sz="1400" b="1" dirty="0" smtClean="0">
                <a:solidFill>
                  <a:schemeClr val="tx1"/>
                </a:solidFill>
                <a:latin typeface="Arial" pitchFamily="34" charset="0"/>
                <a:cs typeface="Arial" pitchFamily="34" charset="0"/>
              </a:rPr>
              <a:t>Крупно и среднезернистые граниты, </a:t>
            </a:r>
            <a:r>
              <a:rPr lang="ru-RU" sz="1400" b="1" dirty="0" err="1" smtClean="0">
                <a:solidFill>
                  <a:schemeClr val="tx1"/>
                </a:solidFill>
                <a:latin typeface="Arial" pitchFamily="34" charset="0"/>
                <a:cs typeface="Arial" pitchFamily="34" charset="0"/>
              </a:rPr>
              <a:t>гранито-гнейсы</a:t>
            </a:r>
            <a:r>
              <a:rPr lang="ru-RU" sz="1400" b="1" dirty="0" smtClean="0">
                <a:solidFill>
                  <a:schemeClr val="tx1"/>
                </a:solidFill>
                <a:latin typeface="Arial" pitchFamily="34" charset="0"/>
                <a:cs typeface="Arial" pitchFamily="34" charset="0"/>
              </a:rPr>
              <a:t>, </a:t>
            </a:r>
            <a:r>
              <a:rPr lang="ru-RU" sz="1400" b="1" dirty="0" err="1" smtClean="0">
                <a:solidFill>
                  <a:schemeClr val="tx1"/>
                </a:solidFill>
                <a:latin typeface="Arial" pitchFamily="34" charset="0"/>
                <a:cs typeface="Arial" pitchFamily="34" charset="0"/>
              </a:rPr>
              <a:t>гранодиориты</a:t>
            </a:r>
            <a:r>
              <a:rPr lang="ru-RU" sz="1400" b="1" dirty="0" smtClean="0">
                <a:solidFill>
                  <a:schemeClr val="tx1"/>
                </a:solidFill>
                <a:latin typeface="Arial" pitchFamily="34" charset="0"/>
                <a:cs typeface="Arial" pitchFamily="34" charset="0"/>
              </a:rPr>
              <a:t>. </a:t>
            </a:r>
          </a:p>
          <a:p>
            <a:r>
              <a:rPr lang="ru-RU" sz="1400" b="1" dirty="0" smtClean="0">
                <a:solidFill>
                  <a:schemeClr val="tx1"/>
                </a:solidFill>
                <a:latin typeface="Arial" pitchFamily="34" charset="0"/>
                <a:cs typeface="Arial" pitchFamily="34" charset="0"/>
              </a:rPr>
              <a:t>Сиениты. </a:t>
            </a:r>
            <a:r>
              <a:rPr lang="ru-RU" sz="1400" b="1" dirty="0" err="1" smtClean="0">
                <a:solidFill>
                  <a:schemeClr val="tx1"/>
                </a:solidFill>
                <a:latin typeface="Arial" pitchFamily="34" charset="0"/>
                <a:cs typeface="Arial" pitchFamily="34" charset="0"/>
              </a:rPr>
              <a:t>Габбронориты</a:t>
            </a:r>
            <a:r>
              <a:rPr lang="ru-RU" sz="1400" b="1" dirty="0" smtClean="0">
                <a:solidFill>
                  <a:schemeClr val="tx1"/>
                </a:solidFill>
                <a:latin typeface="Arial" pitchFamily="34" charset="0"/>
                <a:cs typeface="Arial" pitchFamily="34" charset="0"/>
              </a:rPr>
              <a:t>. Пегматиты. </a:t>
            </a:r>
            <a:r>
              <a:rPr lang="ru-RU" sz="1400" b="1" dirty="0" err="1" smtClean="0">
                <a:solidFill>
                  <a:schemeClr val="tx1"/>
                </a:solidFill>
                <a:latin typeface="Arial" pitchFamily="34" charset="0"/>
                <a:cs typeface="Arial" pitchFamily="34" charset="0"/>
              </a:rPr>
              <a:t>Березиты</a:t>
            </a:r>
            <a:r>
              <a:rPr lang="ru-RU" sz="1400" b="1" dirty="0" smtClean="0">
                <a:solidFill>
                  <a:schemeClr val="tx1"/>
                </a:solidFill>
                <a:latin typeface="Arial" pitchFamily="34" charset="0"/>
                <a:cs typeface="Arial" pitchFamily="34" charset="0"/>
              </a:rPr>
              <a:t>. </a:t>
            </a:r>
          </a:p>
        </p:txBody>
      </p:sp>
      <p:sp>
        <p:nvSpPr>
          <p:cNvPr id="10" name="직사각형 19">
            <a:extLst>
              <a:ext uri="{FF2B5EF4-FFF2-40B4-BE49-F238E27FC236}">
                <a16:creationId xmlns:a16="http://schemas.microsoft.com/office/drawing/2014/main" xmlns="" id="{5E01135E-197A-4E83-8A55-D9F7A958A5D6}"/>
              </a:ext>
            </a:extLst>
          </p:cNvPr>
          <p:cNvSpPr/>
          <p:nvPr/>
        </p:nvSpPr>
        <p:spPr>
          <a:xfrm>
            <a:off x="5108300" y="4662898"/>
            <a:ext cx="5151881" cy="646331"/>
          </a:xfrm>
          <a:prstGeom prst="rect">
            <a:avLst/>
          </a:prstGeom>
          <a:noFill/>
        </p:spPr>
        <p:txBody>
          <a:bodyPr wrap="square" rtlCol="0">
            <a:spAutoFit/>
          </a:bodyPr>
          <a:lstStyle/>
          <a:p>
            <a:r>
              <a:rPr lang="en-US" dirty="0" smtClean="0">
                <a:latin typeface="Arial Black" pitchFamily="34" charset="0"/>
              </a:rPr>
              <a:t>X </a:t>
            </a:r>
            <a:r>
              <a:rPr lang="ru-RU" dirty="0" smtClean="0">
                <a:latin typeface="Arial Black" pitchFamily="34" charset="0"/>
              </a:rPr>
              <a:t>категория, долота</a:t>
            </a:r>
            <a:r>
              <a:rPr lang="ru-RU" b="1" dirty="0" smtClean="0">
                <a:latin typeface="Arial" pitchFamily="34" charset="0"/>
                <a:cs typeface="Arial" pitchFamily="34" charset="0"/>
              </a:rPr>
              <a:t> IADC</a:t>
            </a:r>
            <a:r>
              <a:rPr lang="ru-RU" dirty="0" smtClean="0">
                <a:latin typeface="Arial Black" pitchFamily="34" charset="0"/>
              </a:rPr>
              <a:t> 8..</a:t>
            </a:r>
            <a:endParaRPr lang="en-US" altLang="ko-KR" dirty="0" smtClean="0">
              <a:latin typeface="Arial Black" pitchFamily="34" charset="0"/>
            </a:endParaRPr>
          </a:p>
          <a:p>
            <a:endParaRPr lang="en-US" altLang="ko-KR" dirty="0">
              <a:latin typeface="Arial Black" pitchFamily="34" charset="0"/>
            </a:endParaRPr>
          </a:p>
        </p:txBody>
      </p:sp>
      <p:sp>
        <p:nvSpPr>
          <p:cNvPr id="11" name="TextBox 10">
            <a:extLst>
              <a:ext uri="{FF2B5EF4-FFF2-40B4-BE49-F238E27FC236}">
                <a16:creationId xmlns:a16="http://schemas.microsoft.com/office/drawing/2014/main" xmlns="" id="{C9D3213D-3BC9-4083-803B-C57977AA5A29}"/>
              </a:ext>
            </a:extLst>
          </p:cNvPr>
          <p:cNvSpPr txBox="1"/>
          <p:nvPr/>
        </p:nvSpPr>
        <p:spPr>
          <a:xfrm>
            <a:off x="5108299" y="4917810"/>
            <a:ext cx="6893201" cy="1384995"/>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Песчаники кварцевые сливные. Джеспилиты, Липариты. </a:t>
            </a:r>
          </a:p>
          <a:p>
            <a:r>
              <a:rPr lang="ru-RU" sz="1400" b="1" dirty="0" smtClean="0">
                <a:solidFill>
                  <a:schemeClr val="tx1"/>
                </a:solidFill>
                <a:latin typeface="Arial" pitchFamily="34" charset="0"/>
                <a:cs typeface="Arial" pitchFamily="34" charset="0"/>
              </a:rPr>
              <a:t>Кварциты неравномерно-зернистые. Кварцевые: </a:t>
            </a:r>
            <a:r>
              <a:rPr lang="ru-RU" sz="1400" b="1" dirty="0" err="1" smtClean="0">
                <a:solidFill>
                  <a:schemeClr val="tx1"/>
                </a:solidFill>
                <a:latin typeface="Arial" pitchFamily="34" charset="0"/>
                <a:cs typeface="Arial" pitchFamily="34" charset="0"/>
              </a:rPr>
              <a:t>альбитофиры</a:t>
            </a:r>
            <a:r>
              <a:rPr lang="ru-RU" sz="1400" b="1" dirty="0" smtClean="0">
                <a:solidFill>
                  <a:schemeClr val="tx1"/>
                </a:solidFill>
                <a:latin typeface="Arial" pitchFamily="34" charset="0"/>
                <a:cs typeface="Arial" pitchFamily="34" charset="0"/>
              </a:rPr>
              <a:t> и </a:t>
            </a:r>
          </a:p>
          <a:p>
            <a:r>
              <a:rPr lang="ru-RU" sz="1400" b="1" dirty="0" smtClean="0">
                <a:solidFill>
                  <a:schemeClr val="tx1"/>
                </a:solidFill>
                <a:latin typeface="Arial" pitchFamily="34" charset="0"/>
                <a:cs typeface="Arial" pitchFamily="34" charset="0"/>
              </a:rPr>
              <a:t>кератофиры. Роговики с вкрапленностью сульфидов. </a:t>
            </a:r>
          </a:p>
          <a:p>
            <a:r>
              <a:rPr lang="ru-RU" sz="1400" b="1" dirty="0" smtClean="0">
                <a:solidFill>
                  <a:schemeClr val="tx1"/>
                </a:solidFill>
                <a:latin typeface="Arial" pitchFamily="34" charset="0"/>
                <a:cs typeface="Arial" pitchFamily="34" charset="0"/>
              </a:rPr>
              <a:t>Мелкозернистые: граниты, </a:t>
            </a:r>
            <a:r>
              <a:rPr lang="ru-RU" sz="1400" b="1" dirty="0" err="1" smtClean="0">
                <a:solidFill>
                  <a:schemeClr val="tx1"/>
                </a:solidFill>
                <a:latin typeface="Arial" pitchFamily="34" charset="0"/>
                <a:cs typeface="Arial" pitchFamily="34" charset="0"/>
              </a:rPr>
              <a:t>гранито-гнейсы</a:t>
            </a:r>
            <a:r>
              <a:rPr lang="ru-RU" sz="1400" b="1" dirty="0" smtClean="0">
                <a:solidFill>
                  <a:schemeClr val="tx1"/>
                </a:solidFill>
                <a:latin typeface="Arial" pitchFamily="34" charset="0"/>
                <a:cs typeface="Arial" pitchFamily="34" charset="0"/>
              </a:rPr>
              <a:t>, </a:t>
            </a:r>
            <a:r>
              <a:rPr lang="ru-RU" sz="1400" b="1" dirty="0" err="1" smtClean="0">
                <a:solidFill>
                  <a:schemeClr val="tx1"/>
                </a:solidFill>
                <a:latin typeface="Arial" pitchFamily="34" charset="0"/>
                <a:cs typeface="Arial" pitchFamily="34" charset="0"/>
              </a:rPr>
              <a:t>гранодиорит</a:t>
            </a:r>
            <a:r>
              <a:rPr lang="ru-RU" sz="1400" b="1" dirty="0" smtClean="0">
                <a:solidFill>
                  <a:schemeClr val="tx1"/>
                </a:solidFill>
                <a:latin typeface="Arial" pitchFamily="34" charset="0"/>
                <a:cs typeface="Arial" pitchFamily="34" charset="0"/>
              </a:rPr>
              <a:t>. </a:t>
            </a:r>
            <a:r>
              <a:rPr lang="ru-RU" sz="1400" b="1" dirty="0" err="1" smtClean="0">
                <a:solidFill>
                  <a:schemeClr val="tx1"/>
                </a:solidFill>
                <a:latin typeface="Arial" pitchFamily="34" charset="0"/>
                <a:cs typeface="Arial" pitchFamily="34" charset="0"/>
              </a:rPr>
              <a:t>Микрограниты</a:t>
            </a:r>
            <a:r>
              <a:rPr lang="ru-RU" sz="1400" b="1" dirty="0" smtClean="0">
                <a:solidFill>
                  <a:schemeClr val="tx1"/>
                </a:solidFill>
                <a:latin typeface="Arial" pitchFamily="34" charset="0"/>
                <a:cs typeface="Arial" pitchFamily="34" charset="0"/>
              </a:rPr>
              <a:t>. </a:t>
            </a:r>
          </a:p>
          <a:p>
            <a:r>
              <a:rPr lang="ru-RU" sz="1400" b="1" dirty="0" smtClean="0">
                <a:solidFill>
                  <a:schemeClr val="tx1"/>
                </a:solidFill>
                <a:latin typeface="Arial" pitchFamily="34" charset="0"/>
                <a:cs typeface="Arial" pitchFamily="34" charset="0"/>
              </a:rPr>
              <a:t>Пегматиты плотные, сильно кварцевые.</a:t>
            </a:r>
          </a:p>
          <a:p>
            <a:r>
              <a:rPr lang="ru-RU" sz="1400" b="1" dirty="0" smtClean="0">
                <a:solidFill>
                  <a:schemeClr val="tx1"/>
                </a:solidFill>
                <a:latin typeface="Arial" pitchFamily="34" charset="0"/>
                <a:cs typeface="Arial" pitchFamily="34" charset="0"/>
              </a:rPr>
              <a:t>Скарны мелкозернистые: гранатовые, </a:t>
            </a:r>
            <a:r>
              <a:rPr lang="ru-RU" sz="1400" b="1" dirty="0" err="1" smtClean="0">
                <a:solidFill>
                  <a:schemeClr val="tx1"/>
                </a:solidFill>
                <a:latin typeface="Arial" pitchFamily="34" charset="0"/>
                <a:cs typeface="Arial" pitchFamily="34" charset="0"/>
              </a:rPr>
              <a:t>датолито-гранатовые</a:t>
            </a:r>
            <a:r>
              <a:rPr lang="ru-RU" sz="1400" b="1" dirty="0" smtClean="0">
                <a:solidFill>
                  <a:schemeClr val="tx1"/>
                </a:solidFill>
                <a:latin typeface="Arial" pitchFamily="34" charset="0"/>
                <a:cs typeface="Arial" pitchFamily="34" charset="0"/>
              </a:rPr>
              <a:t>. </a:t>
            </a:r>
          </a:p>
        </p:txBody>
      </p:sp>
      <p:sp>
        <p:nvSpPr>
          <p:cNvPr id="12" name="TextBox 11"/>
          <p:cNvSpPr txBox="1"/>
          <p:nvPr/>
        </p:nvSpPr>
        <p:spPr>
          <a:xfrm>
            <a:off x="5143500" y="1257300"/>
            <a:ext cx="6553200" cy="369332"/>
          </a:xfrm>
          <a:prstGeom prst="rect">
            <a:avLst/>
          </a:prstGeom>
          <a:noFill/>
        </p:spPr>
        <p:txBody>
          <a:bodyPr wrap="square" rtlCol="0">
            <a:spAutoFit/>
          </a:bodyPr>
          <a:lstStyle/>
          <a:p>
            <a:r>
              <a:rPr lang="ru-RU" b="1" dirty="0" smtClean="0">
                <a:solidFill>
                  <a:srgbClr val="C00000"/>
                </a:solidFill>
                <a:latin typeface="Arial Black" pitchFamily="34" charset="0"/>
                <a:cs typeface="Arial" pitchFamily="34" charset="0"/>
              </a:rPr>
              <a:t>СЛОЖНОРАЗБУРИВАЕМЫЕ ПОРОДЫ</a:t>
            </a:r>
            <a:endParaRPr lang="ru-RU"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xmlns="" val="473542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descr="1229.jpg"/>
          <p:cNvPicPr>
            <a:picLocks noGrp="1" noChangeAspect="1"/>
          </p:cNvPicPr>
          <p:nvPr>
            <p:ph type="pic" sz="quarter" idx="10"/>
          </p:nvPr>
        </p:nvPicPr>
        <p:blipFill>
          <a:blip r:embed="rId3" cstate="print"/>
          <a:srcRect l="1646" r="1646"/>
          <a:stretch>
            <a:fillRect/>
          </a:stretch>
        </p:blipFill>
        <p:spPr>
          <a:xfrm>
            <a:off x="1093788" y="1282700"/>
            <a:ext cx="3424237" cy="4913313"/>
          </a:xfrm>
        </p:spPr>
      </p:pic>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dirty="0" smtClean="0">
                <a:solidFill>
                  <a:schemeClr val="bg1"/>
                </a:solidFill>
              </a:rPr>
              <a:t>Классификация скальных грунтов</a:t>
            </a:r>
            <a:endParaRPr lang="ko-KR" altLang="en-US" sz="2800" dirty="0">
              <a:solidFill>
                <a:schemeClr val="bg1"/>
              </a:solidFill>
            </a:endParaRPr>
          </a:p>
        </p:txBody>
      </p:sp>
      <p:sp>
        <p:nvSpPr>
          <p:cNvPr id="37" name="직사각형 19">
            <a:extLst>
              <a:ext uri="{FF2B5EF4-FFF2-40B4-BE49-F238E27FC236}">
                <a16:creationId xmlns:a16="http://schemas.microsoft.com/office/drawing/2014/main" xmlns="" id="{5E01135E-197A-4E83-8A55-D9F7A958A5D6}"/>
              </a:ext>
            </a:extLst>
          </p:cNvPr>
          <p:cNvSpPr/>
          <p:nvPr/>
        </p:nvSpPr>
        <p:spPr>
          <a:xfrm>
            <a:off x="5089250" y="2046698"/>
            <a:ext cx="5151881" cy="369332"/>
          </a:xfrm>
          <a:prstGeom prst="rect">
            <a:avLst/>
          </a:prstGeom>
          <a:noFill/>
        </p:spPr>
        <p:txBody>
          <a:bodyPr wrap="square" rtlCol="0">
            <a:spAutoFit/>
          </a:bodyPr>
          <a:lstStyle/>
          <a:p>
            <a:r>
              <a:rPr lang="ru-RU" dirty="0" smtClean="0">
                <a:latin typeface="Arial Black" pitchFamily="34" charset="0"/>
              </a:rPr>
              <a:t>Х</a:t>
            </a:r>
            <a:r>
              <a:rPr lang="en-US" dirty="0" smtClean="0">
                <a:latin typeface="Arial Black" pitchFamily="34" charset="0"/>
              </a:rPr>
              <a:t>I  </a:t>
            </a:r>
            <a:r>
              <a:rPr lang="ru-RU" dirty="0" smtClean="0">
                <a:latin typeface="Arial Black" pitchFamily="34" charset="0"/>
              </a:rPr>
              <a:t>категория</a:t>
            </a:r>
            <a:endParaRPr lang="en-US" altLang="ko-KR" dirty="0">
              <a:latin typeface="Arial Black" pitchFamily="34" charset="0"/>
            </a:endParaRPr>
          </a:p>
        </p:txBody>
      </p:sp>
      <p:sp>
        <p:nvSpPr>
          <p:cNvPr id="38" name="TextBox 37">
            <a:extLst>
              <a:ext uri="{FF2B5EF4-FFF2-40B4-BE49-F238E27FC236}">
                <a16:creationId xmlns:a16="http://schemas.microsoft.com/office/drawing/2014/main" xmlns="" id="{C9D3213D-3BC9-4083-803B-C57977AA5A29}"/>
              </a:ext>
            </a:extLst>
          </p:cNvPr>
          <p:cNvSpPr txBox="1"/>
          <p:nvPr/>
        </p:nvSpPr>
        <p:spPr>
          <a:xfrm>
            <a:off x="5089249" y="2377810"/>
            <a:ext cx="6950351" cy="1384995"/>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err="1" smtClean="0">
                <a:solidFill>
                  <a:schemeClr val="tx1"/>
                </a:solidFill>
                <a:latin typeface="Arial" pitchFamily="34" charset="0"/>
                <a:cs typeface="Arial" pitchFamily="34" charset="0"/>
              </a:rPr>
              <a:t>Альбитофиры</a:t>
            </a:r>
            <a:r>
              <a:rPr lang="ru-RU" sz="1400" b="1" dirty="0" smtClean="0">
                <a:solidFill>
                  <a:schemeClr val="tx1"/>
                </a:solidFill>
                <a:latin typeface="Arial" pitchFamily="34" charset="0"/>
                <a:cs typeface="Arial" pitchFamily="34" charset="0"/>
              </a:rPr>
              <a:t> тонкозернистые, </a:t>
            </a:r>
            <a:r>
              <a:rPr lang="ru-RU" sz="1400" b="1" dirty="0" err="1" smtClean="0">
                <a:solidFill>
                  <a:schemeClr val="tx1"/>
                </a:solidFill>
                <a:latin typeface="Arial" pitchFamily="34" charset="0"/>
                <a:cs typeface="Arial" pitchFamily="34" charset="0"/>
              </a:rPr>
              <a:t>ороговикованные</a:t>
            </a:r>
            <a:r>
              <a:rPr lang="ru-RU" sz="1400" b="1" dirty="0" smtClean="0">
                <a:solidFill>
                  <a:schemeClr val="tx1"/>
                </a:solidFill>
                <a:latin typeface="Arial" pitchFamily="34" charset="0"/>
                <a:cs typeface="Arial" pitchFamily="34" charset="0"/>
              </a:rPr>
              <a:t>.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Джеспилиты, не затронутые выветриванием.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Сланцы яшмовидные кремнистые. Кварциты.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Роговики железистые очень твердые. Кварц плотный.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Корундовые породы.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Джеспилиты гематит-мартитовые и гематит-магнетитовые.</a:t>
            </a:r>
            <a:endParaRPr lang="en-US" altLang="ko-KR" sz="1400" b="1" dirty="0">
              <a:solidFill>
                <a:schemeClr val="tx1"/>
              </a:solidFill>
              <a:latin typeface="Arial" pitchFamily="34" charset="0"/>
              <a:cs typeface="Arial" pitchFamily="34" charset="0"/>
            </a:endParaRPr>
          </a:p>
        </p:txBody>
      </p:sp>
      <p:sp>
        <p:nvSpPr>
          <p:cNvPr id="30" name="직사각형 19">
            <a:extLst>
              <a:ext uri="{FF2B5EF4-FFF2-40B4-BE49-F238E27FC236}">
                <a16:creationId xmlns:a16="http://schemas.microsoft.com/office/drawing/2014/main" xmlns="" id="{5E01135E-197A-4E83-8A55-D9F7A958A5D6}"/>
              </a:ext>
            </a:extLst>
          </p:cNvPr>
          <p:cNvSpPr/>
          <p:nvPr/>
        </p:nvSpPr>
        <p:spPr>
          <a:xfrm>
            <a:off x="5070200" y="3862798"/>
            <a:ext cx="5151881" cy="369332"/>
          </a:xfrm>
          <a:prstGeom prst="rect">
            <a:avLst/>
          </a:prstGeom>
          <a:noFill/>
        </p:spPr>
        <p:txBody>
          <a:bodyPr wrap="square" rtlCol="0">
            <a:spAutoFit/>
          </a:bodyPr>
          <a:lstStyle/>
          <a:p>
            <a:r>
              <a:rPr lang="en-US" dirty="0" smtClean="0">
                <a:latin typeface="Arial Black" pitchFamily="34" charset="0"/>
              </a:rPr>
              <a:t>XII </a:t>
            </a:r>
            <a:r>
              <a:rPr lang="ru-RU" dirty="0" smtClean="0">
                <a:latin typeface="Arial Black" pitchFamily="34" charset="0"/>
              </a:rPr>
              <a:t>категория</a:t>
            </a:r>
            <a:endParaRPr lang="en-US" altLang="ko-KR" dirty="0">
              <a:latin typeface="Arial Black" pitchFamily="34" charset="0"/>
            </a:endParaRPr>
          </a:p>
        </p:txBody>
      </p:sp>
      <p:sp>
        <p:nvSpPr>
          <p:cNvPr id="32" name="TextBox 31">
            <a:extLst>
              <a:ext uri="{FF2B5EF4-FFF2-40B4-BE49-F238E27FC236}">
                <a16:creationId xmlns:a16="http://schemas.microsoft.com/office/drawing/2014/main" xmlns="" id="{C9D3213D-3BC9-4083-803B-C57977AA5A29}"/>
              </a:ext>
            </a:extLst>
          </p:cNvPr>
          <p:cNvSpPr txBox="1"/>
          <p:nvPr/>
        </p:nvSpPr>
        <p:spPr>
          <a:xfrm>
            <a:off x="5133699" y="4152900"/>
            <a:ext cx="6845575" cy="738664"/>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ru-RU" sz="1400" b="1" dirty="0" smtClean="0">
                <a:solidFill>
                  <a:schemeClr val="tx1"/>
                </a:solidFill>
                <a:latin typeface="Arial" pitchFamily="34" charset="0"/>
                <a:cs typeface="Arial" pitchFamily="34" charset="0"/>
              </a:rPr>
              <a:t>Совершенно не затронутые выветриванием монолитно-сливные: </a:t>
            </a:r>
            <a:endParaRPr lang="en-US" sz="1400" b="1" dirty="0" smtClean="0">
              <a:solidFill>
                <a:schemeClr val="tx1"/>
              </a:solidFill>
              <a:latin typeface="Arial" pitchFamily="34" charset="0"/>
              <a:cs typeface="Arial" pitchFamily="34" charset="0"/>
            </a:endParaRPr>
          </a:p>
          <a:p>
            <a:r>
              <a:rPr lang="ru-RU" sz="1400" b="1" dirty="0" err="1" smtClean="0">
                <a:solidFill>
                  <a:schemeClr val="tx1"/>
                </a:solidFill>
                <a:latin typeface="Arial" pitchFamily="34" charset="0"/>
                <a:cs typeface="Arial" pitchFamily="34" charset="0"/>
              </a:rPr>
              <a:t>джеспилиты,кремень</a:t>
            </a:r>
            <a:r>
              <a:rPr lang="ru-RU" sz="1400" b="1" dirty="0" smtClean="0">
                <a:solidFill>
                  <a:schemeClr val="tx1"/>
                </a:solidFill>
                <a:latin typeface="Arial" pitchFamily="34" charset="0"/>
                <a:cs typeface="Arial" pitchFamily="34" charset="0"/>
              </a:rPr>
              <a:t>, яшмы, роговики, кварциты, </a:t>
            </a:r>
            <a:r>
              <a:rPr lang="ru-RU" sz="1400" b="1" dirty="0" err="1" smtClean="0">
                <a:solidFill>
                  <a:schemeClr val="tx1"/>
                </a:solidFill>
                <a:latin typeface="Arial" pitchFamily="34" charset="0"/>
                <a:cs typeface="Arial" pitchFamily="34" charset="0"/>
              </a:rPr>
              <a:t>эгириновые</a:t>
            </a:r>
            <a:r>
              <a:rPr lang="ru-RU" sz="1400" b="1" dirty="0" smtClean="0">
                <a:solidFill>
                  <a:schemeClr val="tx1"/>
                </a:solidFill>
                <a:latin typeface="Arial" pitchFamily="34" charset="0"/>
                <a:cs typeface="Arial" pitchFamily="34" charset="0"/>
              </a:rPr>
              <a:t> и </a:t>
            </a:r>
            <a:endParaRPr lang="en-US" sz="1400" b="1" dirty="0" smtClean="0">
              <a:solidFill>
                <a:schemeClr val="tx1"/>
              </a:solidFill>
              <a:latin typeface="Arial" pitchFamily="34" charset="0"/>
              <a:cs typeface="Arial" pitchFamily="34" charset="0"/>
            </a:endParaRPr>
          </a:p>
          <a:p>
            <a:r>
              <a:rPr lang="ru-RU" sz="1400" b="1" dirty="0" smtClean="0">
                <a:solidFill>
                  <a:schemeClr val="tx1"/>
                </a:solidFill>
                <a:latin typeface="Arial" pitchFamily="34" charset="0"/>
                <a:cs typeface="Arial" pitchFamily="34" charset="0"/>
              </a:rPr>
              <a:t>корундовые породы.</a:t>
            </a:r>
          </a:p>
        </p:txBody>
      </p:sp>
      <p:sp>
        <p:nvSpPr>
          <p:cNvPr id="12" name="TextBox 11"/>
          <p:cNvSpPr txBox="1"/>
          <p:nvPr/>
        </p:nvSpPr>
        <p:spPr>
          <a:xfrm>
            <a:off x="5143500" y="1257300"/>
            <a:ext cx="6553200" cy="369332"/>
          </a:xfrm>
          <a:prstGeom prst="rect">
            <a:avLst/>
          </a:prstGeom>
          <a:noFill/>
        </p:spPr>
        <p:txBody>
          <a:bodyPr wrap="square" rtlCol="0">
            <a:spAutoFit/>
          </a:bodyPr>
          <a:lstStyle/>
          <a:p>
            <a:r>
              <a:rPr lang="ru-RU" b="1" dirty="0" smtClean="0">
                <a:solidFill>
                  <a:srgbClr val="C00000"/>
                </a:solidFill>
                <a:latin typeface="Arial Black" pitchFamily="34" charset="0"/>
                <a:cs typeface="Arial" pitchFamily="34" charset="0"/>
              </a:rPr>
              <a:t>ТРУДНОРАЗБУРИВАЕМЫЕ ПОРОДЫ</a:t>
            </a:r>
            <a:endParaRPr lang="ru-RU" b="1" dirty="0">
              <a:solidFill>
                <a:srgbClr val="C00000"/>
              </a:solidFill>
              <a:latin typeface="Arial Black" pitchFamily="34" charset="0"/>
              <a:cs typeface="Arial" pitchFamily="34" charset="0"/>
            </a:endParaRPr>
          </a:p>
        </p:txBody>
      </p:sp>
    </p:spTree>
    <p:extLst>
      <p:ext uri="{BB962C8B-B14F-4D97-AF65-F5344CB8AC3E}">
        <p14:creationId xmlns:p14="http://schemas.microsoft.com/office/powerpoint/2010/main" xmlns="" val="473542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D95252-AFE3-4419-A072-9699A984458F}"/>
              </a:ext>
            </a:extLst>
          </p:cNvPr>
          <p:cNvSpPr txBox="1"/>
          <p:nvPr/>
        </p:nvSpPr>
        <p:spPr>
          <a:xfrm>
            <a:off x="417443" y="594732"/>
            <a:ext cx="11340548"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dirty="0" smtClean="0">
                <a:solidFill>
                  <a:schemeClr val="bg1"/>
                </a:solidFill>
              </a:rPr>
              <a:t>ИНФОРМАЦИЯ О ГРУНТАХ ПО РЕГИОНАМ</a:t>
            </a:r>
            <a:endParaRPr lang="ko-KR" altLang="en-US" sz="2800"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157371" y="1338792"/>
            <a:ext cx="7448550" cy="3721632"/>
          </a:xfrm>
          <a:prstGeom prst="rect">
            <a:avLst/>
          </a:prstGeom>
          <a:noFill/>
          <a:ln w="9525">
            <a:noFill/>
            <a:miter lim="800000"/>
            <a:headEnd/>
            <a:tailEnd/>
          </a:ln>
        </p:spPr>
      </p:pic>
      <p:pic>
        <p:nvPicPr>
          <p:cNvPr id="1027" name="Picture 3" descr="C:\Users\Profit77\Downloads\Геологическая карта-min.jpg"/>
          <p:cNvPicPr>
            <a:picLocks noChangeAspect="1" noChangeArrowheads="1"/>
          </p:cNvPicPr>
          <p:nvPr/>
        </p:nvPicPr>
        <p:blipFill>
          <a:blip r:embed="rId4" cstate="print"/>
          <a:srcRect l="10723" r="10882" b="17617"/>
          <a:stretch>
            <a:fillRect/>
          </a:stretch>
        </p:blipFill>
        <p:spPr bwMode="auto">
          <a:xfrm>
            <a:off x="3906077" y="1467414"/>
            <a:ext cx="5568122" cy="4138876"/>
          </a:xfrm>
          <a:prstGeom prst="rect">
            <a:avLst/>
          </a:prstGeom>
          <a:ln w="88900" cap="sq" cmpd="thickThin">
            <a:solidFill>
              <a:srgbClr val="D21821"/>
            </a:solidFill>
            <a:prstDash val="solid"/>
            <a:miter lim="800000"/>
          </a:ln>
          <a:effectLst>
            <a:innerShdw blurRad="76200">
              <a:srgbClr val="000000"/>
            </a:innerShdw>
          </a:effectLst>
        </p:spPr>
      </p:pic>
      <p:cxnSp>
        <p:nvCxnSpPr>
          <p:cNvPr id="7" name="Прямая со стрелкой 6"/>
          <p:cNvCxnSpPr/>
          <p:nvPr/>
        </p:nvCxnSpPr>
        <p:spPr>
          <a:xfrm flipV="1">
            <a:off x="3528391" y="3090863"/>
            <a:ext cx="2255665" cy="596556"/>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
        <p:nvSpPr>
          <p:cNvPr id="14" name="직사각형 27">
            <a:extLst>
              <a:ext uri="{FF2B5EF4-FFF2-40B4-BE49-F238E27FC236}">
                <a16:creationId xmlns:a16="http://schemas.microsoft.com/office/drawing/2014/main" xmlns="" id="{F369C308-AC88-4DC4-8EA9-4C45AE817DCE}"/>
              </a:ext>
            </a:extLst>
          </p:cNvPr>
          <p:cNvSpPr/>
          <p:nvPr/>
        </p:nvSpPr>
        <p:spPr>
          <a:xfrm>
            <a:off x="499210" y="5173107"/>
            <a:ext cx="3171090" cy="646331"/>
          </a:xfrm>
          <a:prstGeom prst="rect">
            <a:avLst/>
          </a:prstGeom>
        </p:spPr>
        <p:txBody>
          <a:bodyPr wrap="square">
            <a:spAutoFit/>
          </a:bodyPr>
          <a:lstStyle/>
          <a:p>
            <a:pPr algn="ctr"/>
            <a:r>
              <a:rPr lang="ru-RU" altLang="ko-KR" dirty="0" smtClean="0">
                <a:latin typeface="Arial Black" pitchFamily="34" charset="0"/>
              </a:rPr>
              <a:t>Информация с сайта </a:t>
            </a:r>
          </a:p>
          <a:p>
            <a:pPr algn="ctr"/>
            <a:r>
              <a:rPr lang="en-US" altLang="ko-KR" dirty="0" smtClean="0">
                <a:solidFill>
                  <a:srgbClr val="FF0000"/>
                </a:solidFill>
                <a:latin typeface="Arial Black" pitchFamily="34" charset="0"/>
              </a:rPr>
              <a:t>glavfundament.ru</a:t>
            </a:r>
            <a:endParaRPr lang="ko-KR" altLang="en-US" dirty="0">
              <a:solidFill>
                <a:srgbClr val="FF0000"/>
              </a:solidFill>
              <a:latin typeface="Arial Black" pitchFamily="34" charset="0"/>
            </a:endParaRPr>
          </a:p>
        </p:txBody>
      </p:sp>
      <p:pic>
        <p:nvPicPr>
          <p:cNvPr id="15" name="Picture 2" descr="C:\Users\Profit77\Downloads\Условные обозначения к геологической карте-min.jpg"/>
          <p:cNvPicPr>
            <a:picLocks noChangeAspect="1" noChangeArrowheads="1"/>
          </p:cNvPicPr>
          <p:nvPr/>
        </p:nvPicPr>
        <p:blipFill>
          <a:blip r:embed="rId5" cstate="print"/>
          <a:srcRect l="20299" t="6029" r="24921" b="8614"/>
          <a:stretch>
            <a:fillRect/>
          </a:stretch>
        </p:blipFill>
        <p:spPr bwMode="auto">
          <a:xfrm>
            <a:off x="9641652" y="1282148"/>
            <a:ext cx="2197294" cy="4840358"/>
          </a:xfrm>
          <a:prstGeom prst="rect">
            <a:avLst/>
          </a:prstGeom>
          <a:noFill/>
        </p:spPr>
      </p:pic>
      <p:sp>
        <p:nvSpPr>
          <p:cNvPr id="21" name="직사각형 27">
            <a:extLst>
              <a:ext uri="{FF2B5EF4-FFF2-40B4-BE49-F238E27FC236}">
                <a16:creationId xmlns:a16="http://schemas.microsoft.com/office/drawing/2014/main" xmlns="" id="{F369C308-AC88-4DC4-8EA9-4C45AE817DCE}"/>
              </a:ext>
            </a:extLst>
          </p:cNvPr>
          <p:cNvSpPr/>
          <p:nvPr/>
        </p:nvSpPr>
        <p:spPr>
          <a:xfrm>
            <a:off x="2386748" y="3645897"/>
            <a:ext cx="756503" cy="261610"/>
          </a:xfrm>
          <a:prstGeom prst="rect">
            <a:avLst/>
          </a:prstGeom>
        </p:spPr>
        <p:txBody>
          <a:bodyPr wrap="square">
            <a:spAutoFit/>
          </a:bodyPr>
          <a:lstStyle/>
          <a:p>
            <a:r>
              <a:rPr lang="ru-RU" altLang="ko-KR" sz="1100" dirty="0" smtClean="0">
                <a:solidFill>
                  <a:schemeClr val="bg2">
                    <a:lumMod val="25000"/>
                  </a:schemeClr>
                </a:solidFill>
                <a:latin typeface="Arial" pitchFamily="34" charset="0"/>
                <a:cs typeface="Arial" pitchFamily="34" charset="0"/>
              </a:rPr>
              <a:t>г.Казань</a:t>
            </a:r>
            <a:endParaRPr lang="ko-KR" altLang="en-US" sz="1100" dirty="0">
              <a:solidFill>
                <a:schemeClr val="bg2">
                  <a:lumMod val="25000"/>
                </a:schemeClr>
              </a:solidFill>
              <a:latin typeface="Arial" pitchFamily="34" charset="0"/>
              <a:cs typeface="Arial" pitchFamily="34" charset="0"/>
            </a:endParaRPr>
          </a:p>
        </p:txBody>
      </p:sp>
      <p:sp>
        <p:nvSpPr>
          <p:cNvPr id="9" name="TextBox 8"/>
          <p:cNvSpPr txBox="1"/>
          <p:nvPr/>
        </p:nvSpPr>
        <p:spPr>
          <a:xfrm>
            <a:off x="711200" y="5854700"/>
            <a:ext cx="8978900" cy="369332"/>
          </a:xfrm>
          <a:prstGeom prst="rect">
            <a:avLst/>
          </a:prstGeom>
          <a:noFill/>
        </p:spPr>
        <p:txBody>
          <a:bodyPr wrap="square" rtlCol="0">
            <a:spAutoFit/>
          </a:bodyPr>
          <a:lstStyle/>
          <a:p>
            <a:r>
              <a:rPr lang="ru-RU" b="1" dirty="0" smtClean="0"/>
              <a:t>Раздел «Физическим лицам» – «Проектирование» – «Карта грунтов» </a:t>
            </a:r>
            <a:endParaRPr lang="ru-R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rofit77\Desktop\фото для слайдов\Без имени-9.png"/>
          <p:cNvPicPr>
            <a:picLocks noChangeAspect="1" noChangeArrowheads="1"/>
          </p:cNvPicPr>
          <p:nvPr/>
        </p:nvPicPr>
        <p:blipFill>
          <a:blip r:embed="rId3" cstate="print"/>
          <a:srcRect l="9507" t="30538" r="7617" b="39399"/>
          <a:stretch>
            <a:fillRect/>
          </a:stretch>
        </p:blipFill>
        <p:spPr bwMode="auto">
          <a:xfrm>
            <a:off x="1546059" y="1685925"/>
            <a:ext cx="10036342" cy="1905000"/>
          </a:xfrm>
          <a:prstGeom prst="rect">
            <a:avLst/>
          </a:prstGeom>
          <a:noFill/>
        </p:spPr>
      </p:pic>
      <p:sp>
        <p:nvSpPr>
          <p:cNvPr id="14" name="TextBox 13">
            <a:extLst>
              <a:ext uri="{FF2B5EF4-FFF2-40B4-BE49-F238E27FC236}">
                <a16:creationId xmlns:a16="http://schemas.microsoft.com/office/drawing/2014/main" xmlns="" id="{BED95252-AFE3-4419-A072-9699A984458F}"/>
              </a:ext>
            </a:extLst>
          </p:cNvPr>
          <p:cNvSpPr txBox="1"/>
          <p:nvPr/>
        </p:nvSpPr>
        <p:spPr>
          <a:xfrm>
            <a:off x="2006599" y="594732"/>
            <a:ext cx="8178802" cy="523220"/>
          </a:xfrm>
          <a:prstGeom prst="rect">
            <a:avLst/>
          </a:prstGeom>
          <a:noFill/>
          <a:effectLst/>
        </p:spPr>
        <p:txBody>
          <a:bodyPr wrap="square" rtlCol="0" anchor="ctr" anchorCtr="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ru-RU" altLang="ko-KR" sz="2800" b="0" dirty="0" smtClean="0">
                <a:solidFill>
                  <a:schemeClr val="bg1"/>
                </a:solidFill>
              </a:rPr>
              <a:t>ПИЛОТНОЕ БУРЕНИЕ</a:t>
            </a:r>
            <a:endParaRPr lang="ko-KR" altLang="en-US" sz="2800" b="0" dirty="0">
              <a:solidFill>
                <a:schemeClr val="bg1"/>
              </a:solidFill>
            </a:endParaRPr>
          </a:p>
        </p:txBody>
      </p:sp>
      <p:sp>
        <p:nvSpPr>
          <p:cNvPr id="4" name="TextBox 3">
            <a:extLst>
              <a:ext uri="{FF2B5EF4-FFF2-40B4-BE49-F238E27FC236}">
                <a16:creationId xmlns:a16="http://schemas.microsoft.com/office/drawing/2014/main" xmlns="" id="{B8E4B4C1-4FB8-465C-AEDC-8978C9435EC7}"/>
              </a:ext>
            </a:extLst>
          </p:cNvPr>
          <p:cNvSpPr txBox="1"/>
          <p:nvPr/>
        </p:nvSpPr>
        <p:spPr>
          <a:xfrm>
            <a:off x="736600" y="3775074"/>
            <a:ext cx="10188575" cy="2585323"/>
          </a:xfrm>
          <a:prstGeom prst="rect">
            <a:avLst/>
          </a:prstGeom>
          <a:noFill/>
        </p:spPr>
        <p:txBody>
          <a:bodyPr wrap="square" rtlCol="0">
            <a:spAutoFit/>
          </a:bodyPr>
          <a:lstStyle/>
          <a:p>
            <a:r>
              <a:rPr lang="ru-RU" b="1" dirty="0" smtClean="0">
                <a:latin typeface="Arial" pitchFamily="34" charset="0"/>
                <a:cs typeface="Arial" pitchFamily="34" charset="0"/>
              </a:rPr>
              <a:t>Направляющая труба </a:t>
            </a:r>
            <a:r>
              <a:rPr lang="en-US" b="1" dirty="0" smtClean="0">
                <a:latin typeface="Arial" pitchFamily="34" charset="0"/>
                <a:cs typeface="Arial" pitchFamily="34" charset="0"/>
              </a:rPr>
              <a:t>(</a:t>
            </a:r>
            <a:r>
              <a:rPr lang="ru-RU" b="1" dirty="0" smtClean="0">
                <a:latin typeface="Arial" pitchFamily="34" charset="0"/>
                <a:cs typeface="Arial" pitchFamily="34" charset="0"/>
              </a:rPr>
              <a:t>Механический мотор)</a:t>
            </a:r>
          </a:p>
          <a:p>
            <a:r>
              <a:rPr lang="ru-RU" dirty="0" smtClean="0">
                <a:latin typeface="Arial" pitchFamily="34" charset="0"/>
                <a:cs typeface="Arial" pitchFamily="34" charset="0"/>
              </a:rPr>
              <a:t>Назначение – изменение и контроль направления </a:t>
            </a:r>
            <a:r>
              <a:rPr lang="ru-RU" dirty="0" err="1" smtClean="0">
                <a:latin typeface="Arial" pitchFamily="34" charset="0"/>
                <a:cs typeface="Arial" pitchFamily="34" charset="0"/>
              </a:rPr>
              <a:t>пилотного</a:t>
            </a:r>
            <a:r>
              <a:rPr lang="ru-RU" dirty="0" smtClean="0">
                <a:latin typeface="Arial" pitchFamily="34" charset="0"/>
                <a:cs typeface="Arial" pitchFamily="34" charset="0"/>
              </a:rPr>
              <a:t> бурения. </a:t>
            </a:r>
            <a:endParaRPr lang="ko-KR" altLang="en-US" dirty="0" smtClean="0">
              <a:latin typeface="Arial" pitchFamily="34" charset="0"/>
              <a:cs typeface="Arial" pitchFamily="34" charset="0"/>
            </a:endParaRPr>
          </a:p>
          <a:p>
            <a:r>
              <a:rPr lang="ru-RU" dirty="0" smtClean="0">
                <a:latin typeface="Arial" pitchFamily="34" charset="0"/>
                <a:cs typeface="Arial" pitchFamily="34" charset="0"/>
              </a:rPr>
              <a:t>Состоит:</a:t>
            </a:r>
          </a:p>
          <a:p>
            <a:pPr>
              <a:buFont typeface="Arial" pitchFamily="34" charset="0"/>
              <a:buChar char="•"/>
            </a:pPr>
            <a:r>
              <a:rPr lang="ru-RU" dirty="0" smtClean="0">
                <a:latin typeface="Arial" pitchFamily="34" charset="0"/>
                <a:cs typeface="Arial" pitchFamily="34" charset="0"/>
              </a:rPr>
              <a:t>    Основной корпус с установленным углом изгиба,</a:t>
            </a:r>
          </a:p>
          <a:p>
            <a:pPr>
              <a:buFont typeface="Arial" pitchFamily="34" charset="0"/>
              <a:buChar char="•"/>
            </a:pPr>
            <a:r>
              <a:rPr lang="ru-RU" dirty="0" smtClean="0">
                <a:latin typeface="Arial" pitchFamily="34" charset="0"/>
                <a:cs typeface="Arial" pitchFamily="34" charset="0"/>
              </a:rPr>
              <a:t>    Роторная часть с креплением под шарошку,</a:t>
            </a:r>
          </a:p>
          <a:p>
            <a:pPr>
              <a:buFont typeface="Arial" pitchFamily="34" charset="0"/>
              <a:buChar char="•"/>
            </a:pPr>
            <a:r>
              <a:rPr lang="ru-RU" dirty="0" smtClean="0">
                <a:latin typeface="Arial" pitchFamily="34" charset="0"/>
                <a:cs typeface="Arial" pitchFamily="34" charset="0"/>
              </a:rPr>
              <a:t>    Отсек для передатчика системы локации,</a:t>
            </a:r>
          </a:p>
          <a:p>
            <a:pPr>
              <a:buFont typeface="Arial" pitchFamily="34" charset="0"/>
              <a:buChar char="•"/>
            </a:pPr>
            <a:r>
              <a:rPr lang="ru-RU" dirty="0" smtClean="0">
                <a:latin typeface="Arial" pitchFamily="34" charset="0"/>
                <a:cs typeface="Arial" pitchFamily="34" charset="0"/>
              </a:rPr>
              <a:t>    Подшипниковый узел,</a:t>
            </a:r>
          </a:p>
          <a:p>
            <a:pPr>
              <a:buFont typeface="Arial" pitchFamily="34" charset="0"/>
              <a:buChar char="•"/>
            </a:pPr>
            <a:r>
              <a:rPr lang="ru-RU" dirty="0" smtClean="0">
                <a:latin typeface="Arial" pitchFamily="34" charset="0"/>
                <a:cs typeface="Arial" pitchFamily="34" charset="0"/>
              </a:rPr>
              <a:t>    Сальниковый узел.</a:t>
            </a:r>
          </a:p>
          <a:p>
            <a:endParaRPr lang="en-US" altLang="ko-KR" dirty="0">
              <a:latin typeface="Arial" pitchFamily="34" charset="0"/>
              <a:cs typeface="Arial" pitchFamily="34" charset="0"/>
            </a:endParaRPr>
          </a:p>
        </p:txBody>
      </p:sp>
      <p:sp>
        <p:nvSpPr>
          <p:cNvPr id="8" name="TextBox 7">
            <a:extLst>
              <a:ext uri="{FF2B5EF4-FFF2-40B4-BE49-F238E27FC236}">
                <a16:creationId xmlns:a16="http://schemas.microsoft.com/office/drawing/2014/main" xmlns="" id="{B8E4B4C1-4FB8-465C-AEDC-8978C9435EC7}"/>
              </a:ext>
            </a:extLst>
          </p:cNvPr>
          <p:cNvSpPr txBox="1"/>
          <p:nvPr/>
        </p:nvSpPr>
        <p:spPr>
          <a:xfrm>
            <a:off x="6667500" y="3171826"/>
            <a:ext cx="431292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buNone/>
            </a:pPr>
            <a:r>
              <a:rPr lang="ru-RU" b="1" dirty="0" smtClean="0">
                <a:latin typeface="Arial" pitchFamily="34" charset="0"/>
                <a:cs typeface="Arial" pitchFamily="34" charset="0"/>
              </a:rPr>
              <a:t>Отсек зонда локационной системы</a:t>
            </a:r>
            <a:endParaRPr lang="en-US" altLang="ko-KR" dirty="0">
              <a:latin typeface="Arial" pitchFamily="34" charset="0"/>
              <a:cs typeface="Arial" pitchFamily="34" charset="0"/>
            </a:endParaRPr>
          </a:p>
        </p:txBody>
      </p:sp>
      <p:cxnSp>
        <p:nvCxnSpPr>
          <p:cNvPr id="10" name="Прямая со стрелкой 9"/>
          <p:cNvCxnSpPr>
            <a:stCxn id="8" idx="0"/>
          </p:cNvCxnSpPr>
          <p:nvPr/>
        </p:nvCxnSpPr>
        <p:spPr>
          <a:xfrm flipH="1" flipV="1">
            <a:off x="8677276" y="2076450"/>
            <a:ext cx="146684" cy="1095376"/>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B8E4B4C1-4FB8-465C-AEDC-8978C9435EC7}"/>
              </a:ext>
            </a:extLst>
          </p:cNvPr>
          <p:cNvSpPr txBox="1"/>
          <p:nvPr/>
        </p:nvSpPr>
        <p:spPr>
          <a:xfrm>
            <a:off x="685800" y="1733551"/>
            <a:ext cx="2552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buNone/>
            </a:pPr>
            <a:r>
              <a:rPr lang="ru-RU" b="1" dirty="0" smtClean="0">
                <a:latin typeface="Arial" pitchFamily="34" charset="0"/>
                <a:cs typeface="Arial" pitchFamily="34" charset="0"/>
              </a:rPr>
              <a:t>Шарошечное долото</a:t>
            </a:r>
            <a:endParaRPr lang="en-US" altLang="ko-KR" dirty="0">
              <a:latin typeface="Arial" pitchFamily="34" charset="0"/>
              <a:cs typeface="Arial" pitchFamily="34" charset="0"/>
            </a:endParaRPr>
          </a:p>
        </p:txBody>
      </p:sp>
      <p:cxnSp>
        <p:nvCxnSpPr>
          <p:cNvPr id="17" name="Прямая со стрелкой 16"/>
          <p:cNvCxnSpPr>
            <a:stCxn id="16" idx="2"/>
          </p:cNvCxnSpPr>
          <p:nvPr/>
        </p:nvCxnSpPr>
        <p:spPr>
          <a:xfrm>
            <a:off x="1962150" y="2102883"/>
            <a:ext cx="133350" cy="487917"/>
          </a:xfrm>
          <a:prstGeom prst="straightConnector1">
            <a:avLst/>
          </a:prstGeom>
          <a:ln w="25400">
            <a:solidFill>
              <a:srgbClr val="D2182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71204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21821"/>
        </a:solidFill>
        <a:ln w="76200" cap="flat">
          <a:noFill/>
          <a:prstDash val="solid"/>
          <a:miter/>
        </a:ln>
      </a:spPr>
      <a:bodyPr rot="0" spcFirstLastPara="0" vertOverflow="overflow" horzOverflow="overflow" vert="horz" wrap="square" lIns="86400" tIns="45720" rIns="86400" bIns="4680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w="25400">
          <a:solidFill>
            <a:srgbClr val="D2182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10640</TotalTime>
  <Words>4177</Words>
  <Application>Microsoft Office PowerPoint</Application>
  <PresentationFormat>Произвольный</PresentationFormat>
  <Paragraphs>657</Paragraphs>
  <Slides>36</Slides>
  <Notes>30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Arial</vt:lpstr>
      <vt:lpstr>Arial Black</vt:lpstr>
      <vt:lpstr>Arial Unicode MS</vt:lpstr>
      <vt:lpstr>Poppins Light</vt:lpstr>
      <vt:lpstr>Poppins Black</vt:lpstr>
      <vt:lpstr>Overpass Light</vt:lpstr>
      <vt:lpstr>Calibri</vt:lpstr>
      <vt:lpstr>Times New Roman</vt:lpstr>
      <vt:lpstr>맑은 고딕</vt:lpstr>
      <vt:lpstr>PPTMON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Денис</cp:lastModifiedBy>
  <cp:revision>787</cp:revision>
  <dcterms:created xsi:type="dcterms:W3CDTF">2019-04-06T05:20:47Z</dcterms:created>
  <dcterms:modified xsi:type="dcterms:W3CDTF">2025-02-09T13:46:02Z</dcterms:modified>
</cp:coreProperties>
</file>